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ink/ink1.xml" ContentType="application/inkml+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7"/>
  </p:notesMasterIdLst>
  <p:sldIdLst>
    <p:sldId id="256" r:id="rId3"/>
    <p:sldId id="271" r:id="rId4"/>
    <p:sldId id="272" r:id="rId5"/>
    <p:sldId id="266" r:id="rId6"/>
    <p:sldId id="267" r:id="rId7"/>
    <p:sldId id="273" r:id="rId8"/>
    <p:sldId id="257" r:id="rId9"/>
    <p:sldId id="260" r:id="rId10"/>
    <p:sldId id="262" r:id="rId11"/>
    <p:sldId id="258" r:id="rId12"/>
    <p:sldId id="259" r:id="rId13"/>
    <p:sldId id="261" r:id="rId14"/>
    <p:sldId id="264" r:id="rId15"/>
    <p:sldId id="268" r:id="rId16"/>
    <p:sldId id="274" r:id="rId17"/>
    <p:sldId id="275" r:id="rId18"/>
    <p:sldId id="277" r:id="rId19"/>
    <p:sldId id="279" r:id="rId20"/>
    <p:sldId id="276" r:id="rId21"/>
    <p:sldId id="296" r:id="rId22"/>
    <p:sldId id="292" r:id="rId23"/>
    <p:sldId id="293" r:id="rId24"/>
    <p:sldId id="278" r:id="rId25"/>
    <p:sldId id="265" r:id="rId26"/>
  </p:sldIdLst>
  <p:sldSz cx="12192000" cy="6858000"/>
  <p:notesSz cx="6858000" cy="9144000"/>
  <p:embeddedFontLst>
    <p:embeddedFont>
      <p:font typeface="Wingdings 3" panose="05040102010807070707" pitchFamily="18" charset="2"/>
      <p:regular r:id="rId31"/>
    </p:embeddedFont>
    <p:embeddedFont>
      <p:font typeface="Imprint MT Shadow" panose="04020605060303030202" pitchFamily="82" charset="0"/>
      <p:regular r:id="rId32"/>
    </p:embeddedFont>
    <p:embeddedFont>
      <p:font typeface="Arial Black" panose="020B0A04020102020204" pitchFamily="34" charset="0"/>
      <p:bold r:id="rId33"/>
    </p:embeddedFont>
    <p:embeddedFont>
      <p:font typeface="Century Gothic" panose="020B0502020202020204" charset="0"/>
      <p:regular r:id="rId34"/>
      <p:bold r:id="rId35"/>
      <p:italic r:id="rId36"/>
      <p:boldItalic r:id="rId37"/>
    </p:embeddedFont>
    <p:embeddedFont>
      <p:font typeface="Calibri" panose="020F0502020204030204" charset="0"/>
      <p:regular r:id="rId38"/>
      <p:bold r:id="rId39"/>
      <p:italic r:id="rId40"/>
      <p:boldItalic r:id="rId41"/>
    </p:embeddedFont>
    <p:embeddedFont>
      <p:font typeface="Colonna MT" panose="04020805060202030203" pitchFamily="82" charset="0"/>
      <p:regular r:id="rId42"/>
    </p:embeddedFont>
    <p:embeddedFont>
      <p:font typeface="Yu Gothic UI Semibold" panose="020B0700000000000000" pitchFamily="34" charset="-128"/>
      <p:bold r:id="rId4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39C3B6B-3CB9-4CBE-89A1-C4B707A23030}">
          <p14:sldIdLst>
            <p14:sldId id="256"/>
            <p14:sldId id="271"/>
            <p14:sldId id="272"/>
            <p14:sldId id="266"/>
            <p14:sldId id="267"/>
            <p14:sldId id="273"/>
            <p14:sldId id="257"/>
            <p14:sldId id="260"/>
            <p14:sldId id="262"/>
            <p14:sldId id="258"/>
            <p14:sldId id="259"/>
            <p14:sldId id="261"/>
            <p14:sldId id="264"/>
            <p14:sldId id="268"/>
            <p14:sldId id="274"/>
            <p14:sldId id="275"/>
            <p14:sldId id="277"/>
            <p14:sldId id="279"/>
            <p14:sldId id="276"/>
            <p14:sldId id="296"/>
            <p14:sldId id="292"/>
            <p14:sldId id="293"/>
            <p14:sldId id="278"/>
            <p14:sldId id="265"/>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059" autoAdjust="0"/>
    <p:restoredTop sz="94291" autoAdjust="0"/>
  </p:normalViewPr>
  <p:slideViewPr>
    <p:cSldViewPr snapToGrid="0">
      <p:cViewPr>
        <p:scale>
          <a:sx n="87" d="100"/>
          <a:sy n="87" d="100"/>
        </p:scale>
        <p:origin x="768" y="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3" Type="http://schemas.openxmlformats.org/officeDocument/2006/relationships/font" Target="fonts/font13.fntdata"/><Relationship Id="rId42" Type="http://schemas.openxmlformats.org/officeDocument/2006/relationships/font" Target="fonts/font12.fntdata"/><Relationship Id="rId41" Type="http://schemas.openxmlformats.org/officeDocument/2006/relationships/font" Target="fonts/font11.fntdata"/><Relationship Id="rId40" Type="http://schemas.openxmlformats.org/officeDocument/2006/relationships/font" Target="fonts/font10.fntdata"/><Relationship Id="rId4" Type="http://schemas.openxmlformats.org/officeDocument/2006/relationships/slide" Target="slides/slide2.xml"/><Relationship Id="rId39" Type="http://schemas.openxmlformats.org/officeDocument/2006/relationships/font" Target="fonts/font9.fntdata"/><Relationship Id="rId38" Type="http://schemas.openxmlformats.org/officeDocument/2006/relationships/font" Target="fonts/font8.fntdata"/><Relationship Id="rId37" Type="http://schemas.openxmlformats.org/officeDocument/2006/relationships/font" Target="fonts/font7.fntdata"/><Relationship Id="rId36" Type="http://schemas.openxmlformats.org/officeDocument/2006/relationships/font" Target="fonts/font6.fntdata"/><Relationship Id="rId35" Type="http://schemas.openxmlformats.org/officeDocument/2006/relationships/font" Target="fonts/font5.fntdata"/><Relationship Id="rId34" Type="http://schemas.openxmlformats.org/officeDocument/2006/relationships/font" Target="fonts/font4.fntdata"/><Relationship Id="rId33" Type="http://schemas.openxmlformats.org/officeDocument/2006/relationships/font" Target="fonts/font3.fntdata"/><Relationship Id="rId32" Type="http://schemas.openxmlformats.org/officeDocument/2006/relationships/font" Target="fonts/font2.fntdata"/><Relationship Id="rId31" Type="http://schemas.openxmlformats.org/officeDocument/2006/relationships/font" Target="fonts/font1.fntdata"/><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notesMaster" Target="notesMasters/notesMaster1.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ink/ink1.xml><?xml version="1.0" encoding="utf-8"?>
<inkml:ink xmlns:inkml="http://www.w3.org/2003/InkML">
  <inkml:definitions>
    <inkml:context xml:id="ctx0">
      <inkml:inkSource xml:id="inkSrc0">
        <inkml:traceFormat>
          <inkml:channel name="X" type="integer" max="2147480000" min="-2147480000" units="cm"/>
          <inkml:channel name="Y" type="integer" max="2147480000" min="-2147480000"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17T17:16:18"/>
    </inkml:context>
    <inkml:brush xml:id="br0">
      <inkml:brushProperty name="width" value="0.05" units="cm"/>
      <inkml:brushProperty name="height" value="0.05" units="cm"/>
      <inkml:brushProperty name="color" value="#ae198d"/>
    </inkml:brush>
  </inkml:definitions>
  <inkml:trace contextRef="#ctx0" brushRef="#br0">0.000 0.000 24575,'0.000'0.000'0</inkml:trace>
</inkml:ink>
</file>

<file path=ppt/media/>
</file>

<file path=ppt/media/image1.jpe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298C6D-D581-4317-A566-9B04B080BFA6}" type="datetimeFigureOut">
              <a:rPr lang="en-IN" smtClean="0"/>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E72E81-D3F7-4E98-BFA1-16E19E67DEF4}" type="slidenum">
              <a:rPr lang="en-IN" smtClean="0"/>
            </a:fld>
            <a:endParaRPr lang="en-IN"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9192B25-55D3-4925-9349-2F9D42CD426F}"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DB6BB3A0-2FFB-4202-AFA6-7BD61B9470AE}" type="datetime1">
              <a:rPr lang="en-IN" smtClean="0"/>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DB6BB3A0-2FFB-4202-AFA6-7BD61B9470AE}"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DB6BB3A0-2FFB-4202-AFA6-7BD61B9470AE}"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endParaRPr lang="en-US" sz="8000" dirty="0">
              <a:solidFill>
                <a:schemeClr val="tx1"/>
              </a:solidFill>
              <a:effectLst/>
            </a:endParaRP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DB6BB3A0-2FFB-4202-AFA6-7BD61B9470AE}"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DB6BB3A0-2FFB-4202-AFA6-7BD61B9470AE}"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endParaRPr lang="en-US" sz="8000" dirty="0">
              <a:solidFill>
                <a:schemeClr val="tx1"/>
              </a:solidFill>
              <a:effectLst/>
            </a:endParaRP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endParaRPr lang="en-US"/>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DB6BB3A0-2FFB-4202-AFA6-7BD61B9470AE}"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D8DE3FB-F031-4976-A6AE-3B72071D0E5B}"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0474F50A-9DCC-4A16-ACD1-257AA8E9BA33}"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2CBBFDCA-5E76-4D8D-A1E2-9A8CA127262F}"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BFFDBB1-A120-4E62-A821-EBC8460AE1AE}" type="datetime1">
              <a:rPr lang="en-IN" smtClean="0"/>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864C2BD5-756D-43AC-90D6-A63ACA81A694}" type="datetime1">
              <a:rPr lang="en-IN" smtClean="0"/>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2D4EB00E-9E7A-4B5D-8084-B8051EA62969}" type="datetime1">
              <a:rPr lang="en-IN" smtClean="0"/>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F62A9AC-94F2-4334-8923-DA9422485EB3}" type="datetime1">
              <a:rPr lang="en-IN" smtClean="0"/>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36CD10-564E-4F9A-977F-A10E5F6CC3A4}" type="datetime1">
              <a:rPr lang="en-IN" smtClean="0"/>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D9B9824D-06FD-48B3-982C-679DDB5C152A}" type="datetime1">
              <a:rPr lang="en-IN" smtClean="0"/>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501B18F5-E359-4942-9ED9-D329AD7D9872}" type="datetime1">
              <a:rPr lang="en-IN" smtClean="0"/>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F80E28DE-0A2C-4125-A79E-0863F02E7C0A}" type="slidenum">
              <a:rPr lang="en-IN" smtClean="0"/>
            </a:fld>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DB6BB3A0-2FFB-4202-AFA6-7BD61B9470AE}" type="datetime1">
              <a:rPr lang="en-IN" smtClean="0"/>
            </a:fld>
            <a:endParaRPr lang="en-IN"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F80E28DE-0A2C-4125-A79E-0863F02E7C0A}" type="slidenum">
              <a:rPr lang="en-IN" smtClean="0"/>
            </a:fld>
            <a:endParaRPr lang="en-IN"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mc:AlternateContent xmlns:mc="http://schemas.openxmlformats.org/markup-compatibility/2006" xmlns:p159="http://schemas.microsoft.com/office/powerpoint/2015/09/main">
    <mc:Choice Requires="p159">
      <p:transition xmlns:p14="http://schemas.microsoft.com/office/powerpoint/2010/main" p14:dur="250">
        <p159:morph option="byObject"/>
      </p:transition>
    </mc:Choice>
    <mc:Fallback>
      <p:transition>
        <p:fade/>
      </p:transition>
    </mc:Fallback>
  </mc:AlternateContent>
  <p:hf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customXml" Target="../ink/ink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pic>
        <p:nvPicPr>
          <p:cNvPr id="20" name="Picture 1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3454" y="88396"/>
            <a:ext cx="11765088" cy="1416205"/>
          </a:xfrm>
          <a:prstGeom prst="rect">
            <a:avLst/>
          </a:prstGeom>
          <a:ln>
            <a:noFill/>
          </a:ln>
          <a:effectLst>
            <a:softEdge rad="112500"/>
          </a:effectLst>
        </p:spPr>
      </p:pic>
      <p:sp>
        <p:nvSpPr>
          <p:cNvPr id="10" name="TextBox 9"/>
          <p:cNvSpPr txBox="1"/>
          <p:nvPr/>
        </p:nvSpPr>
        <p:spPr>
          <a:xfrm>
            <a:off x="351683" y="1505167"/>
            <a:ext cx="11276176" cy="706755"/>
          </a:xfrm>
          <a:prstGeom prst="rect">
            <a:avLst/>
          </a:prstGeom>
          <a:noFill/>
        </p:spPr>
        <p:txBody>
          <a:bodyPr wrap="square" rtlCol="0" anchor="ctr">
            <a:spAutoFit/>
          </a:bodyPr>
          <a:lstStyle/>
          <a:p>
            <a:pPr algn="ctr"/>
            <a:r>
              <a:rPr lang="en-US" sz="4000" b="1" dirty="0">
                <a:solidFill>
                  <a:schemeClr val="bg1">
                    <a:lumMod val="95000"/>
                    <a:lumOff val="5000"/>
                  </a:schemeClr>
                </a:solidFill>
                <a:latin typeface="Imprint MT Shadow" panose="04020605060303030202" pitchFamily="82" charset="0"/>
              </a:rPr>
              <a:t>Industry Oriented Mini Project</a:t>
            </a:r>
            <a:endParaRPr lang="en-IN" sz="4000" b="1" dirty="0">
              <a:solidFill>
                <a:schemeClr val="bg1">
                  <a:lumMod val="95000"/>
                  <a:lumOff val="5000"/>
                </a:schemeClr>
              </a:solidFill>
              <a:latin typeface="Imprint MT Shadow" panose="04020605060303030202" pitchFamily="82" charset="0"/>
            </a:endParaRPr>
          </a:p>
        </p:txBody>
      </p:sp>
      <p:sp>
        <p:nvSpPr>
          <p:cNvPr id="16" name="TextBox 15"/>
          <p:cNvSpPr txBox="1"/>
          <p:nvPr/>
        </p:nvSpPr>
        <p:spPr>
          <a:xfrm>
            <a:off x="547621" y="4909415"/>
            <a:ext cx="4035999" cy="1631216"/>
          </a:xfrm>
          <a:prstGeom prst="rect">
            <a:avLst/>
          </a:prstGeom>
          <a:noFill/>
        </p:spPr>
        <p:txBody>
          <a:bodyPr wrap="square" rtlCol="0">
            <a:spAutoFit/>
          </a:bodyPr>
          <a:lstStyle/>
          <a:p>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Under The Supervision of:  </a:t>
            </a:r>
            <a:r>
              <a:rPr lang="en-US" sz="2000" dirty="0" err="1">
                <a:solidFill>
                  <a:schemeClr val="bg1">
                    <a:lumMod val="95000"/>
                    <a:lumOff val="5000"/>
                  </a:schemeClr>
                </a:solidFill>
                <a:latin typeface="Times New Roman" panose="02020603050405020304" pitchFamily="18" charset="0"/>
                <a:cs typeface="Times New Roman" panose="02020603050405020304" pitchFamily="18" charset="0"/>
              </a:rPr>
              <a:t>Dr.M.Ravinder</a:t>
            </a:r>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a:p>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Associate Professor</a:t>
            </a:r>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a:p>
            <a:r>
              <a:rPr lang="en-US" sz="2000" dirty="0">
                <a:solidFill>
                  <a:schemeClr val="bg1">
                    <a:lumMod val="95000"/>
                    <a:lumOff val="5000"/>
                  </a:schemeClr>
                </a:solidFill>
                <a:latin typeface="Times New Roman" panose="02020603050405020304" pitchFamily="18" charset="0"/>
                <a:cs typeface="Times New Roman" panose="02020603050405020304" pitchFamily="18" charset="0"/>
              </a:rPr>
              <a:t>JITS , Karimnagar</a:t>
            </a:r>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a:p>
            <a:pPr algn="ctr"/>
            <a:endParaRPr lang="en-US" sz="2000" dirty="0">
              <a:solidFill>
                <a:schemeClr val="bg1">
                  <a:lumMod val="95000"/>
                  <a:lumOff val="5000"/>
                </a:schemeClr>
              </a:solidFill>
              <a:latin typeface="Times New Roman" panose="02020603050405020304" pitchFamily="18" charset="0"/>
              <a:cs typeface="Times New Roman" panose="02020603050405020304" pitchFamily="18" charset="0"/>
            </a:endParaRPr>
          </a:p>
        </p:txBody>
      </p:sp>
      <p:sp>
        <p:nvSpPr>
          <p:cNvPr id="11" name="TextBox 10"/>
          <p:cNvSpPr txBox="1"/>
          <p:nvPr/>
        </p:nvSpPr>
        <p:spPr>
          <a:xfrm>
            <a:off x="6788886" y="3862975"/>
            <a:ext cx="6467060" cy="2308324"/>
          </a:xfrm>
          <a:prstGeom prst="rect">
            <a:avLst/>
          </a:prstGeom>
          <a:noFill/>
        </p:spPr>
        <p:txBody>
          <a:bodyPr wrap="square">
            <a:spAutoFit/>
          </a:bodyPr>
          <a:lstStyle/>
          <a:p>
            <a:r>
              <a:rPr lang="en-US" sz="2400" u="sng" dirty="0">
                <a:solidFill>
                  <a:schemeClr val="bg1"/>
                </a:solidFill>
                <a:latin typeface="Times New Roman" panose="02020603050405020304" pitchFamily="18" charset="0"/>
                <a:cs typeface="Times New Roman" panose="02020603050405020304" pitchFamily="18" charset="0"/>
              </a:rPr>
              <a:t>Project batch No</a:t>
            </a:r>
            <a:r>
              <a:rPr lang="en-US" sz="2400" dirty="0">
                <a:solidFill>
                  <a:schemeClr val="bg1"/>
                </a:solidFill>
                <a:latin typeface="Times New Roman" panose="02020603050405020304" pitchFamily="18" charset="0"/>
                <a:cs typeface="Times New Roman" panose="02020603050405020304" pitchFamily="18" charset="0"/>
              </a:rPr>
              <a:t>:-   </a:t>
            </a:r>
            <a:r>
              <a:rPr lang="en-US" sz="2400" b="1" dirty="0">
                <a:solidFill>
                  <a:schemeClr val="bg1"/>
                </a:solidFill>
                <a:latin typeface="Times New Roman" panose="02020603050405020304" pitchFamily="18" charset="0"/>
                <a:cs typeface="Times New Roman" panose="02020603050405020304" pitchFamily="18" charset="0"/>
              </a:rPr>
              <a:t>A-6</a:t>
            </a:r>
            <a:endParaRPr lang="en-US" sz="2400" dirty="0">
              <a:solidFill>
                <a:schemeClr val="bg1"/>
              </a:solidFill>
              <a:latin typeface="Times New Roman" panose="02020603050405020304" pitchFamily="18" charset="0"/>
              <a:cs typeface="Times New Roman" panose="02020603050405020304" pitchFamily="18" charset="0"/>
            </a:endParaRPr>
          </a:p>
          <a:p>
            <a:r>
              <a:rPr lang="en-US" sz="2400" u="sng" dirty="0">
                <a:solidFill>
                  <a:schemeClr val="bg1"/>
                </a:solidFill>
                <a:latin typeface="Times New Roman" panose="02020603050405020304" pitchFamily="18" charset="0"/>
                <a:cs typeface="Times New Roman" panose="02020603050405020304" pitchFamily="18" charset="0"/>
              </a:rPr>
              <a:t>Batch</a:t>
            </a:r>
            <a:r>
              <a:rPr lang="en-US" sz="2400" dirty="0">
                <a:solidFill>
                  <a:schemeClr val="bg1"/>
                </a:solidFill>
                <a:latin typeface="Times New Roman" panose="02020603050405020304" pitchFamily="18" charset="0"/>
                <a:cs typeface="Times New Roman" panose="02020603050405020304" pitchFamily="18" charset="0"/>
              </a:rPr>
              <a:t> </a:t>
            </a:r>
            <a:r>
              <a:rPr lang="en-US" sz="2400" u="sng" dirty="0">
                <a:solidFill>
                  <a:schemeClr val="bg1"/>
                </a:solidFill>
                <a:latin typeface="Times New Roman" panose="02020603050405020304" pitchFamily="18" charset="0"/>
                <a:cs typeface="Times New Roman" panose="02020603050405020304" pitchFamily="18" charset="0"/>
              </a:rPr>
              <a:t>Members</a:t>
            </a:r>
            <a:r>
              <a:rPr lang="en-US" sz="2400" dirty="0">
                <a:solidFill>
                  <a:schemeClr val="bg1">
                    <a:lumMod val="95000"/>
                    <a:lumOff val="5000"/>
                  </a:schemeClr>
                </a:solidFill>
                <a:latin typeface="Times New Roman" panose="02020603050405020304" pitchFamily="18" charset="0"/>
                <a:cs typeface="Times New Roman" panose="02020603050405020304" pitchFamily="18" charset="0"/>
              </a:rPr>
              <a:t>:-</a:t>
            </a:r>
            <a:endParaRPr lang="en-US" sz="2400" dirty="0">
              <a:solidFill>
                <a:schemeClr val="bg1">
                  <a:lumMod val="95000"/>
                  <a:lumOff val="5000"/>
                </a:schemeClr>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400" dirty="0" err="1">
                <a:solidFill>
                  <a:schemeClr val="accent1"/>
                </a:solidFill>
                <a:latin typeface="Times New Roman" panose="02020603050405020304" pitchFamily="18" charset="0"/>
                <a:cs typeface="Times New Roman" panose="02020603050405020304" pitchFamily="18" charset="0"/>
              </a:rPr>
              <a:t>K.Sai</a:t>
            </a:r>
            <a:r>
              <a:rPr lang="en-US" sz="2400" dirty="0">
                <a:solidFill>
                  <a:schemeClr val="accent1"/>
                </a:solidFill>
                <a:latin typeface="Times New Roman" panose="02020603050405020304" pitchFamily="18" charset="0"/>
                <a:cs typeface="Times New Roman" panose="02020603050405020304" pitchFamily="18" charset="0"/>
              </a:rPr>
              <a:t> Divya Sree   (21271A0538)</a:t>
            </a:r>
            <a:endParaRPr lang="en-US" sz="2400" dirty="0">
              <a:solidFill>
                <a:schemeClr val="accent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400" dirty="0" err="1">
                <a:solidFill>
                  <a:schemeClr val="accent1"/>
                </a:solidFill>
                <a:latin typeface="Times New Roman" panose="02020603050405020304" pitchFamily="18" charset="0"/>
                <a:cs typeface="Times New Roman" panose="02020603050405020304" pitchFamily="18" charset="0"/>
              </a:rPr>
              <a:t>D.Likhitha</a:t>
            </a:r>
            <a:r>
              <a:rPr lang="en-US" sz="2400" dirty="0">
                <a:solidFill>
                  <a:schemeClr val="accent1"/>
                </a:solidFill>
                <a:latin typeface="Times New Roman" panose="02020603050405020304" pitchFamily="18" charset="0"/>
                <a:cs typeface="Times New Roman" panose="02020603050405020304" pitchFamily="18" charset="0"/>
              </a:rPr>
              <a:t>             (21275A0516)</a:t>
            </a:r>
            <a:endParaRPr lang="en-US" sz="2400" dirty="0">
              <a:solidFill>
                <a:schemeClr val="accent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400" dirty="0" err="1">
                <a:solidFill>
                  <a:schemeClr val="accent1"/>
                </a:solidFill>
                <a:latin typeface="Times New Roman" panose="02020603050405020304" pitchFamily="18" charset="0"/>
                <a:cs typeface="Times New Roman" panose="02020603050405020304" pitchFamily="18" charset="0"/>
              </a:rPr>
              <a:t>B.Avanthika</a:t>
            </a:r>
            <a:r>
              <a:rPr lang="en-US" sz="2400" dirty="0">
                <a:solidFill>
                  <a:schemeClr val="accent1"/>
                </a:solidFill>
                <a:latin typeface="Times New Roman" panose="02020603050405020304" pitchFamily="18" charset="0"/>
                <a:cs typeface="Times New Roman" panose="02020603050405020304" pitchFamily="18" charset="0"/>
              </a:rPr>
              <a:t>	     (21271A0509)</a:t>
            </a:r>
            <a:endParaRPr lang="en-US" sz="2400" dirty="0">
              <a:solidFill>
                <a:schemeClr val="accent1"/>
              </a:solidFill>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400" dirty="0" err="1">
                <a:solidFill>
                  <a:schemeClr val="accent1"/>
                </a:solidFill>
                <a:latin typeface="Times New Roman" panose="02020603050405020304" pitchFamily="18" charset="0"/>
                <a:cs typeface="Times New Roman" panose="02020603050405020304" pitchFamily="18" charset="0"/>
              </a:rPr>
              <a:t>V.Premsai</a:t>
            </a:r>
            <a:r>
              <a:rPr lang="en-US" sz="2400" dirty="0">
                <a:solidFill>
                  <a:schemeClr val="accent1"/>
                </a:solidFill>
                <a:latin typeface="Times New Roman" panose="02020603050405020304" pitchFamily="18" charset="0"/>
                <a:cs typeface="Times New Roman" panose="02020603050405020304" pitchFamily="18" charset="0"/>
              </a:rPr>
              <a:t>	           (22275A0501)</a:t>
            </a:r>
            <a:endParaRPr lang="en-US" sz="2400" dirty="0">
              <a:solidFill>
                <a:schemeClr val="accent1"/>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1652172" y="2533360"/>
            <a:ext cx="10186437" cy="521970"/>
          </a:xfrm>
          <a:prstGeom prst="rect">
            <a:avLst/>
          </a:prstGeom>
          <a:noFill/>
        </p:spPr>
        <p:txBody>
          <a:bodyPr wrap="square">
            <a:spAutoFit/>
          </a:bodyPr>
          <a:lstStyle/>
          <a:p>
            <a:r>
              <a:rPr lang="en-US" sz="2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Speed </a:t>
            </a:r>
            <a:r>
              <a:rPr lang="en-IN" sz="2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And Pothole Detection Enhancing Road Safety</a:t>
            </a:r>
            <a:endParaRPr lang="en-US" sz="2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r:id="rId1" p14:bwMode="auto">
            <p14:nvContentPartPr>
              <p14:cNvPr id="4" name="Ink 3"/>
              <p14:cNvContentPartPr/>
              <p14:nvPr/>
            </p14:nvContentPartPr>
            <p14:xfrm>
              <a:off x="2813178" y="3080382"/>
              <a:ext cx="360" cy="360"/>
            </p14:xfrm>
          </p:contentPart>
        </mc:Choice>
        <mc:Fallback xmlns="">
          <p:pic>
            <p:nvPicPr>
              <p:cNvPr id="4" name="Ink 3"/>
            </p:nvPicPr>
            <p:blipFill>
              <a:blip r:embed="rId2"/>
            </p:blipFill>
            <p:spPr>
              <a:xfrm>
                <a:off x="2813178" y="3080382"/>
                <a:ext cx="360" cy="360"/>
              </a:xfrm>
              <a:prstGeom prst="rect"/>
            </p:spPr>
          </p:pic>
        </mc:Fallback>
      </mc:AlternateContent>
      <p:cxnSp>
        <p:nvCxnSpPr>
          <p:cNvPr id="22" name="Straight Connector 21"/>
          <p:cNvCxnSpPr/>
          <p:nvPr/>
        </p:nvCxnSpPr>
        <p:spPr>
          <a:xfrm flipV="1">
            <a:off x="8243668" y="1139483"/>
            <a:ext cx="0" cy="225083"/>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8243668" y="1139483"/>
            <a:ext cx="0" cy="4642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8243668" y="1237957"/>
            <a:ext cx="98474" cy="801858"/>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8243668" y="1237957"/>
            <a:ext cx="0" cy="60491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aphicFrame>
        <p:nvGraphicFramePr>
          <p:cNvPr id="36" name="Table 35"/>
          <p:cNvGraphicFramePr>
            <a:graphicFrameLocks noGrp="1"/>
          </p:cNvGraphicFramePr>
          <p:nvPr/>
        </p:nvGraphicFramePr>
        <p:xfrm>
          <a:off x="647114" y="412193"/>
          <a:ext cx="10550770" cy="6164452"/>
        </p:xfrm>
        <a:graphic>
          <a:graphicData uri="http://schemas.openxmlformats.org/drawingml/2006/table">
            <a:tbl>
              <a:tblPr firstRow="1" bandRow="1">
                <a:tableStyleId>{B301B821-A1FF-4177-AEE7-76D212191A09}</a:tableStyleId>
              </a:tblPr>
              <a:tblGrid>
                <a:gridCol w="2293034"/>
                <a:gridCol w="2743200"/>
                <a:gridCol w="2926080"/>
                <a:gridCol w="2588456"/>
              </a:tblGrid>
              <a:tr h="1351900">
                <a:tc>
                  <a:txBody>
                    <a:bodyPr/>
                    <a:lstStyle/>
                    <a:p>
                      <a:pPr algn="ctr"/>
                      <a:r>
                        <a:rPr lang="en-US" dirty="0"/>
                        <a:t>S.NO</a:t>
                      </a:r>
                      <a:endParaRPr lang="en-IN" dirty="0"/>
                    </a:p>
                  </a:txBody>
                  <a:tcPr>
                    <a:lnR w="12700" cap="flat" cmpd="sng" algn="ctr">
                      <a:solidFill>
                        <a:schemeClr val="tx1"/>
                      </a:solidFill>
                      <a:prstDash val="solid"/>
                      <a:round/>
                      <a:headEnd type="none" w="med" len="med"/>
                      <a:tailEnd type="none" w="med" len="med"/>
                    </a:lnR>
                  </a:tcPr>
                </a:tc>
                <a:tc>
                  <a:txBody>
                    <a:bodyPr/>
                    <a:lstStyle/>
                    <a:p>
                      <a:pPr algn="ctr"/>
                      <a:r>
                        <a:rPr lang="en-US" dirty="0"/>
                        <a:t>Title</a:t>
                      </a:r>
                      <a:endParaRPr lang="en-IN" dirty="0"/>
                    </a:p>
                  </a:txBody>
                  <a:tcPr>
                    <a:lnL w="12700" cap="flat" cmpd="sng" algn="ctr">
                      <a:solidFill>
                        <a:schemeClr val="tx1"/>
                      </a:solidFill>
                      <a:prstDash val="solid"/>
                      <a:round/>
                      <a:headEnd type="none" w="med" len="med"/>
                      <a:tailEnd type="none" w="med" len="med"/>
                    </a:lnL>
                  </a:tcPr>
                </a:tc>
                <a:tc>
                  <a:txBody>
                    <a:bodyPr/>
                    <a:lstStyle/>
                    <a:p>
                      <a:pPr algn="ctr"/>
                      <a:r>
                        <a:rPr lang="en-US" dirty="0"/>
                        <a:t>     Authors</a:t>
                      </a:r>
                      <a:endParaRPr lang="en-IN" dirty="0"/>
                    </a:p>
                  </a:txBody>
                  <a:tcPr/>
                </a:tc>
                <a:tc>
                  <a:txBody>
                    <a:bodyPr/>
                    <a:lstStyle/>
                    <a:p>
                      <a:pPr algn="ctr"/>
                      <a:r>
                        <a:rPr lang="en-US" dirty="0"/>
                        <a:t>     Year</a:t>
                      </a:r>
                      <a:endParaRPr lang="en-IN" dirty="0"/>
                    </a:p>
                  </a:txBody>
                  <a:tcPr/>
                </a:tc>
              </a:tr>
              <a:tr h="1351900">
                <a:tc>
                  <a:txBody>
                    <a:bodyPr/>
                    <a:lstStyle/>
                    <a:p>
                      <a:pPr algn="ctr"/>
                      <a:r>
                        <a:rPr lang="en-US" dirty="0"/>
                        <a:t>1</a:t>
                      </a:r>
                      <a:endParaRPr lang="en-IN" dirty="0"/>
                    </a:p>
                  </a:txBody>
                  <a:tcPr>
                    <a:lnR w="12700" cap="flat" cmpd="sng" algn="ctr">
                      <a:solidFill>
                        <a:schemeClr val="tx1"/>
                      </a:solidFill>
                      <a:prstDash val="solid"/>
                      <a:round/>
                      <a:headEnd type="none" w="med" len="med"/>
                      <a:tailEnd type="none" w="med" len="med"/>
                    </a:lnR>
                  </a:tcPr>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sz="1800" b="1" dirty="0">
                          <a:solidFill>
                            <a:schemeClr val="bg1">
                              <a:lumMod val="95000"/>
                              <a:lumOff val="5000"/>
                            </a:schemeClr>
                          </a:solidFill>
                          <a:latin typeface="Times New Roman" panose="02020603050405020304" pitchFamily="18" charset="0"/>
                          <a:cs typeface="Times New Roman" panose="02020603050405020304" pitchFamily="18" charset="0"/>
                        </a:rPr>
                        <a:t>An Advanced IoT-Based System for Real-Time Pothole Detection, Tracking, and Maintenance</a:t>
                      </a:r>
                      <a:endParaRPr lang="en-US" sz="1800" b="1" dirty="0">
                        <a:solidFill>
                          <a:schemeClr val="bg1">
                            <a:lumMod val="95000"/>
                            <a:lumOff val="5000"/>
                          </a:schemeClr>
                        </a:solidFill>
                        <a:latin typeface="Times New Roman" panose="02020603050405020304" pitchFamily="18" charset="0"/>
                        <a:cs typeface="Times New Roman" panose="02020603050405020304" pitchFamily="18" charset="0"/>
                      </a:endParaRPr>
                    </a:p>
                    <a:p>
                      <a:endParaRPr lang="en-IN" dirty="0"/>
                    </a:p>
                  </a:txBody>
                  <a:tcPr>
                    <a:lnL w="12700" cap="flat" cmpd="sng" algn="ctr">
                      <a:solidFill>
                        <a:schemeClr val="tx1"/>
                      </a:solidFill>
                      <a:prstDash val="solid"/>
                      <a:round/>
                      <a:headEnd type="none" w="med" len="med"/>
                      <a:tailEnd type="none" w="med" len="med"/>
                    </a:lnL>
                  </a:tcPr>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sz="1800" b="1" dirty="0" err="1">
                          <a:solidFill>
                            <a:schemeClr val="bg1">
                              <a:lumMod val="95000"/>
                              <a:lumOff val="5000"/>
                            </a:schemeClr>
                          </a:solidFill>
                          <a:latin typeface="Times New Roman" panose="02020603050405020304" pitchFamily="18" charset="0"/>
                          <a:cs typeface="Times New Roman" panose="02020603050405020304" pitchFamily="18" charset="0"/>
                        </a:rPr>
                        <a:t>Mr.Sahel</a:t>
                      </a:r>
                      <a:r>
                        <a:rPr lang="en-US" sz="18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US" sz="1800" b="1" dirty="0" err="1">
                          <a:solidFill>
                            <a:schemeClr val="bg1">
                              <a:lumMod val="95000"/>
                              <a:lumOff val="5000"/>
                            </a:schemeClr>
                          </a:solidFill>
                          <a:latin typeface="Times New Roman" panose="02020603050405020304" pitchFamily="18" charset="0"/>
                          <a:cs typeface="Times New Roman" panose="02020603050405020304" pitchFamily="18" charset="0"/>
                        </a:rPr>
                        <a:t>Bej</a:t>
                      </a:r>
                      <a:r>
                        <a:rPr lang="en-US" sz="18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US" sz="1800" b="1" dirty="0" err="1">
                          <a:solidFill>
                            <a:schemeClr val="bg1">
                              <a:lumMod val="95000"/>
                              <a:lumOff val="5000"/>
                            </a:schemeClr>
                          </a:solidFill>
                          <a:latin typeface="Times New Roman" panose="02020603050405020304" pitchFamily="18" charset="0"/>
                          <a:cs typeface="Times New Roman" panose="02020603050405020304" pitchFamily="18" charset="0"/>
                        </a:rPr>
                        <a:t>Swarnava</a:t>
                      </a:r>
                      <a:r>
                        <a:rPr lang="en-US" sz="1800" b="1" dirty="0">
                          <a:solidFill>
                            <a:schemeClr val="bg1">
                              <a:lumMod val="95000"/>
                              <a:lumOff val="5000"/>
                            </a:schemeClr>
                          </a:solidFill>
                          <a:latin typeface="Times New Roman" panose="02020603050405020304" pitchFamily="18" charset="0"/>
                          <a:cs typeface="Times New Roman" panose="02020603050405020304" pitchFamily="18" charset="0"/>
                        </a:rPr>
                        <a:t> Roy, </a:t>
                      </a:r>
                      <a:r>
                        <a:rPr lang="en-US" sz="1800" b="1" dirty="0" err="1">
                          <a:solidFill>
                            <a:schemeClr val="bg1">
                              <a:lumMod val="95000"/>
                              <a:lumOff val="5000"/>
                            </a:schemeClr>
                          </a:solidFill>
                          <a:latin typeface="Times New Roman" panose="02020603050405020304" pitchFamily="18" charset="0"/>
                          <a:cs typeface="Times New Roman" panose="02020603050405020304" pitchFamily="18" charset="0"/>
                        </a:rPr>
                        <a:t>Satyabrata</a:t>
                      </a:r>
                      <a:r>
                        <a:rPr lang="en-US" sz="18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US" sz="1800" b="1" dirty="0" err="1">
                          <a:solidFill>
                            <a:schemeClr val="bg1">
                              <a:lumMod val="95000"/>
                              <a:lumOff val="5000"/>
                            </a:schemeClr>
                          </a:solidFill>
                          <a:latin typeface="Times New Roman" panose="02020603050405020304" pitchFamily="18" charset="0"/>
                          <a:cs typeface="Times New Roman" panose="02020603050405020304" pitchFamily="18" charset="0"/>
                        </a:rPr>
                        <a:t>Maity</a:t>
                      </a:r>
                      <a:endParaRPr lang="en-IN" dirty="0"/>
                    </a:p>
                    <a:p>
                      <a:endParaRPr lang="en-IN" dirty="0"/>
                    </a:p>
                  </a:txBody>
                  <a:tcPr/>
                </a:tc>
                <a:tc>
                  <a:txBody>
                    <a:bodyPr/>
                    <a:lstStyle/>
                    <a:p>
                      <a:r>
                        <a:rPr lang="en-US" dirty="0"/>
                        <a:t>     </a:t>
                      </a:r>
                      <a:r>
                        <a:rPr lang="en-US" b="1" dirty="0"/>
                        <a:t>2023</a:t>
                      </a:r>
                      <a:endParaRPr lang="en-IN" b="1" dirty="0"/>
                    </a:p>
                  </a:txBody>
                  <a:tcPr/>
                </a:tc>
              </a:tr>
              <a:tr h="1351900">
                <a:tc>
                  <a:txBody>
                    <a:bodyPr/>
                    <a:lstStyle/>
                    <a:p>
                      <a:pPr algn="ctr"/>
                      <a:r>
                        <a:rPr lang="en-US" dirty="0"/>
                        <a:t>2</a:t>
                      </a:r>
                      <a:endParaRPr lang="en-IN" dirty="0"/>
                    </a:p>
                  </a:txBody>
                  <a:tcPr>
                    <a:lnR w="12700" cap="flat" cmpd="sng" algn="ctr">
                      <a:solidFill>
                        <a:schemeClr val="tx1"/>
                      </a:solidFill>
                      <a:prstDash val="solid"/>
                      <a:round/>
                      <a:headEnd type="none" w="med" len="med"/>
                      <a:tailEnd type="none" w="med" len="med"/>
                    </a:lnR>
                  </a:tcPr>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sz="1800" b="1" dirty="0">
                          <a:solidFill>
                            <a:schemeClr val="bg1">
                              <a:lumMod val="95000"/>
                              <a:lumOff val="5000"/>
                            </a:schemeClr>
                          </a:solidFill>
                          <a:latin typeface="Times New Roman" panose="02020603050405020304" pitchFamily="18" charset="0"/>
                          <a:cs typeface="Times New Roman" panose="02020603050405020304" pitchFamily="18" charset="0"/>
                        </a:rPr>
                        <a:t>Sensor-based espial of potholes and humps on roads with instant notification alert using IoT </a:t>
                      </a:r>
                      <a:endParaRPr lang="en-US" sz="1800" b="1" dirty="0">
                        <a:solidFill>
                          <a:schemeClr val="bg1">
                            <a:lumMod val="95000"/>
                            <a:lumOff val="5000"/>
                          </a:schemeClr>
                        </a:solidFill>
                        <a:latin typeface="Times New Roman" panose="02020603050405020304" pitchFamily="18" charset="0"/>
                        <a:cs typeface="Times New Roman" panose="02020603050405020304" pitchFamily="18" charset="0"/>
                      </a:endParaRPr>
                    </a:p>
                    <a:p>
                      <a:endParaRPr lang="en-IN" dirty="0"/>
                    </a:p>
                  </a:txBody>
                  <a:tcPr>
                    <a:lnL w="12700" cap="flat" cmpd="sng" algn="ctr">
                      <a:solidFill>
                        <a:schemeClr val="tx1"/>
                      </a:solidFill>
                      <a:prstDash val="solid"/>
                      <a:round/>
                      <a:headEnd type="none" w="med" len="med"/>
                      <a:tailEnd type="none" w="med" len="med"/>
                    </a:lnL>
                  </a:tcPr>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sz="1800" b="1" dirty="0" err="1">
                          <a:solidFill>
                            <a:schemeClr val="bg1">
                              <a:lumMod val="95000"/>
                              <a:lumOff val="5000"/>
                            </a:schemeClr>
                          </a:solidFill>
                          <a:latin typeface="Times New Roman" panose="02020603050405020304" pitchFamily="18" charset="0"/>
                          <a:cs typeface="Times New Roman" panose="02020603050405020304" pitchFamily="18" charset="0"/>
                        </a:rPr>
                        <a:t>Mr</a:t>
                      </a:r>
                      <a:r>
                        <a:rPr lang="en-US" sz="18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IN" sz="1800" b="1" dirty="0" err="1">
                          <a:solidFill>
                            <a:schemeClr val="bg1">
                              <a:lumMod val="95000"/>
                              <a:lumOff val="5000"/>
                            </a:schemeClr>
                          </a:solidFill>
                          <a:latin typeface="Times New Roman" panose="02020603050405020304" pitchFamily="18" charset="0"/>
                          <a:cs typeface="Times New Roman" panose="02020603050405020304" pitchFamily="18" charset="0"/>
                        </a:rPr>
                        <a:t>G.Prakash</a:t>
                      </a:r>
                      <a:r>
                        <a:rPr lang="en-IN" sz="1800" b="1" dirty="0">
                          <a:solidFill>
                            <a:schemeClr val="bg1">
                              <a:lumMod val="95000"/>
                              <a:lumOff val="5000"/>
                            </a:schemeClr>
                          </a:solidFill>
                          <a:latin typeface="Times New Roman" panose="02020603050405020304" pitchFamily="18" charset="0"/>
                          <a:cs typeface="Times New Roman" panose="02020603050405020304" pitchFamily="18" charset="0"/>
                        </a:rPr>
                        <a:t> , </a:t>
                      </a:r>
                      <a:r>
                        <a:rPr lang="en-IN" sz="1800" b="1" dirty="0" err="1">
                          <a:solidFill>
                            <a:schemeClr val="bg1">
                              <a:lumMod val="95000"/>
                              <a:lumOff val="5000"/>
                            </a:schemeClr>
                          </a:solidFill>
                          <a:latin typeface="Times New Roman" panose="02020603050405020304" pitchFamily="18" charset="0"/>
                          <a:cs typeface="Times New Roman" panose="02020603050405020304" pitchFamily="18" charset="0"/>
                        </a:rPr>
                        <a:t>Raadha</a:t>
                      </a:r>
                      <a:r>
                        <a:rPr lang="en-IN" sz="1800" b="1" dirty="0">
                          <a:solidFill>
                            <a:schemeClr val="bg1">
                              <a:lumMod val="95000"/>
                              <a:lumOff val="5000"/>
                            </a:schemeClr>
                          </a:solidFill>
                          <a:latin typeface="Times New Roman" panose="02020603050405020304" pitchFamily="18" charset="0"/>
                          <a:cs typeface="Times New Roman" panose="02020603050405020304" pitchFamily="18" charset="0"/>
                        </a:rPr>
                        <a:t> S, Tanu Swami </a:t>
                      </a:r>
                      <a:endParaRPr lang="en-IN" dirty="0"/>
                    </a:p>
                    <a:p>
                      <a:endParaRPr lang="en-IN" dirty="0"/>
                    </a:p>
                  </a:txBody>
                  <a:tcPr/>
                </a:tc>
                <a:tc>
                  <a:txBody>
                    <a:bodyPr/>
                    <a:lstStyle/>
                    <a:p>
                      <a:r>
                        <a:rPr lang="en-US" dirty="0"/>
                        <a:t>      </a:t>
                      </a:r>
                      <a:r>
                        <a:rPr lang="en-US" b="1" dirty="0"/>
                        <a:t>2022</a:t>
                      </a:r>
                      <a:endParaRPr lang="en-IN" b="1" dirty="0"/>
                    </a:p>
                  </a:txBody>
                  <a:tcPr/>
                </a:tc>
              </a:tr>
              <a:tr h="1337832">
                <a:tc>
                  <a:txBody>
                    <a:bodyPr/>
                    <a:lstStyle/>
                    <a:p>
                      <a:pPr algn="l"/>
                      <a:r>
                        <a:rPr lang="en-US" dirty="0"/>
                        <a:t>               3</a:t>
                      </a:r>
                      <a:endParaRPr lang="en-IN" dirty="0"/>
                    </a:p>
                  </a:txBody>
                  <a:tcPr>
                    <a:lnR w="12700" cap="flat" cmpd="sng" algn="ctr">
                      <a:solidFill>
                        <a:schemeClr val="tx1"/>
                      </a:solidFill>
                      <a:prstDash val="solid"/>
                      <a:round/>
                      <a:headEnd type="none" w="med" len="med"/>
                      <a:tailEnd type="none" w="med" len="med"/>
                    </a:lnR>
                  </a:tcPr>
                </a:tc>
                <a:tc>
                  <a:txBody>
                    <a:bodyPr/>
                    <a:lstStyle/>
                    <a:p>
                      <a:pPr marL="0" marR="0" lvl="0" indent="0" algn="l" defTabSz="457200" rtl="0" eaLnBrk="1" fontAlgn="auto" latinLnBrk="0" hangingPunct="1">
                        <a:lnSpc>
                          <a:spcPct val="100000"/>
                        </a:lnSpc>
                        <a:spcBef>
                          <a:spcPts val="0"/>
                        </a:spcBef>
                        <a:spcAft>
                          <a:spcPts val="0"/>
                        </a:spcAft>
                        <a:buClrTx/>
                        <a:buSzTx/>
                        <a:buFontTx/>
                        <a:buNone/>
                        <a:defRPr/>
                      </a:pPr>
                      <a:r>
                        <a:rPr lang="en-US" sz="1800" b="1" dirty="0">
                          <a:solidFill>
                            <a:schemeClr val="bg1">
                              <a:lumMod val="95000"/>
                              <a:lumOff val="5000"/>
                            </a:schemeClr>
                          </a:solidFill>
                          <a:latin typeface="Times New Roman" panose="02020603050405020304" pitchFamily="18" charset="0"/>
                          <a:cs typeface="Times New Roman" panose="02020603050405020304" pitchFamily="18" charset="0"/>
                        </a:rPr>
                        <a:t>Survey on IOT Based Pothole Detection </a:t>
                      </a:r>
                      <a:endParaRPr lang="en-US" sz="1800" b="1" dirty="0">
                        <a:solidFill>
                          <a:schemeClr val="bg1">
                            <a:lumMod val="95000"/>
                            <a:lumOff val="5000"/>
                          </a:schemeClr>
                        </a:solidFill>
                        <a:latin typeface="Times New Roman" panose="02020603050405020304" pitchFamily="18" charset="0"/>
                        <a:cs typeface="Times New Roman" panose="02020603050405020304" pitchFamily="18" charset="0"/>
                      </a:endParaRPr>
                    </a:p>
                    <a:p>
                      <a:endParaRPr lang="en-IN" dirty="0"/>
                    </a:p>
                  </a:txBody>
                  <a:tcPr>
                    <a:lnL w="12700" cap="flat" cmpd="sng" algn="ctr">
                      <a:solidFill>
                        <a:schemeClr val="tx1"/>
                      </a:solidFill>
                      <a:prstDash val="solid"/>
                      <a:round/>
                      <a:headEnd type="none" w="med" len="med"/>
                      <a:tailEnd type="none" w="med" len="med"/>
                    </a:lnL>
                  </a:tcPr>
                </a:tc>
                <a:tc>
                  <a:txBody>
                    <a:bodyPr/>
                    <a:lstStyle/>
                    <a:p>
                      <a:r>
                        <a:rPr lang="en-US" sz="2000" b="1" dirty="0" err="1">
                          <a:solidFill>
                            <a:schemeClr val="bg1">
                              <a:lumMod val="95000"/>
                              <a:lumOff val="5000"/>
                            </a:schemeClr>
                          </a:solidFill>
                          <a:latin typeface="Times New Roman" panose="02020603050405020304" pitchFamily="18" charset="0"/>
                          <a:cs typeface="Times New Roman" panose="02020603050405020304" pitchFamily="18" charset="0"/>
                        </a:rPr>
                        <a:t>Mrs</a:t>
                      </a: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IN" sz="1800" b="1" dirty="0">
                          <a:solidFill>
                            <a:schemeClr val="bg1">
                              <a:lumMod val="85000"/>
                              <a:lumOff val="15000"/>
                            </a:schemeClr>
                          </a:solidFill>
                          <a:latin typeface="Times New Roman" panose="02020603050405020304" pitchFamily="18" charset="0"/>
                          <a:cs typeface="Times New Roman" panose="02020603050405020304" pitchFamily="18" charset="0"/>
                        </a:rPr>
                        <a:t>R </a:t>
                      </a:r>
                      <a:r>
                        <a:rPr lang="en-IN" sz="1800" b="1" dirty="0" err="1">
                          <a:solidFill>
                            <a:schemeClr val="bg1">
                              <a:lumMod val="85000"/>
                              <a:lumOff val="15000"/>
                            </a:schemeClr>
                          </a:solidFill>
                          <a:latin typeface="Times New Roman" panose="02020603050405020304" pitchFamily="18" charset="0"/>
                          <a:cs typeface="Times New Roman" panose="02020603050405020304" pitchFamily="18" charset="0"/>
                        </a:rPr>
                        <a:t>Anandhi</a:t>
                      </a:r>
                      <a:r>
                        <a:rPr lang="en-IN" sz="1800" b="1" dirty="0">
                          <a:solidFill>
                            <a:schemeClr val="bg1">
                              <a:lumMod val="85000"/>
                              <a:lumOff val="15000"/>
                            </a:schemeClr>
                          </a:solidFill>
                          <a:latin typeface="Times New Roman" panose="02020603050405020304" pitchFamily="18" charset="0"/>
                          <a:cs typeface="Times New Roman" panose="02020603050405020304" pitchFamily="18" charset="0"/>
                        </a:rPr>
                        <a:t> ,Swathi </a:t>
                      </a:r>
                      <a:r>
                        <a:rPr lang="en-IN" sz="1800" b="1" dirty="0" err="1">
                          <a:solidFill>
                            <a:schemeClr val="bg1">
                              <a:lumMod val="85000"/>
                              <a:lumOff val="15000"/>
                            </a:schemeClr>
                          </a:solidFill>
                          <a:latin typeface="Times New Roman" panose="02020603050405020304" pitchFamily="18" charset="0"/>
                          <a:cs typeface="Times New Roman" panose="02020603050405020304" pitchFamily="18" charset="0"/>
                        </a:rPr>
                        <a:t>Baswaraju,Silpa</a:t>
                      </a:r>
                      <a:r>
                        <a:rPr lang="en-IN" sz="1800" b="1" dirty="0">
                          <a:solidFill>
                            <a:schemeClr val="bg1">
                              <a:lumMod val="85000"/>
                              <a:lumOff val="15000"/>
                            </a:schemeClr>
                          </a:solidFill>
                          <a:latin typeface="Times New Roman" panose="02020603050405020304" pitchFamily="18" charset="0"/>
                          <a:cs typeface="Times New Roman" panose="02020603050405020304" pitchFamily="18" charset="0"/>
                        </a:rPr>
                        <a:t> </a:t>
                      </a:r>
                      <a:endParaRPr lang="en-IN" b="1" dirty="0"/>
                    </a:p>
                  </a:txBody>
                  <a:tcPr/>
                </a:tc>
                <a:tc>
                  <a:txBody>
                    <a:bodyPr/>
                    <a:lstStyle/>
                    <a:p>
                      <a:r>
                        <a:rPr lang="en-US" dirty="0"/>
                        <a:t>      </a:t>
                      </a:r>
                      <a:r>
                        <a:rPr lang="en-US" b="1" dirty="0"/>
                        <a:t>2022</a:t>
                      </a:r>
                      <a:endParaRPr lang="en-IN" b="1" dirty="0"/>
                    </a:p>
                  </a:txBody>
                  <a:tcPr/>
                </a:tc>
              </a:tr>
            </a:tbl>
          </a:graphicData>
        </a:graphic>
      </p:graphicFrame>
      <p:cxnSp>
        <p:nvCxnSpPr>
          <p:cNvPr id="38" name="Straight Connector 37"/>
          <p:cNvCxnSpPr/>
          <p:nvPr/>
        </p:nvCxnSpPr>
        <p:spPr>
          <a:xfrm>
            <a:off x="2912012" y="412193"/>
            <a:ext cx="0" cy="6148957"/>
          </a:xfrm>
          <a:prstGeom prst="line">
            <a:avLst/>
          </a:prstGeom>
          <a:ln>
            <a:solidFill>
              <a:schemeClr val="bg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5613010" y="412193"/>
            <a:ext cx="0" cy="614895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623497" y="412193"/>
            <a:ext cx="0" cy="614895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4" name="TextBox 3"/>
          <p:cNvSpPr txBox="1"/>
          <p:nvPr/>
        </p:nvSpPr>
        <p:spPr>
          <a:xfrm>
            <a:off x="185764" y="1744804"/>
            <a:ext cx="10627776" cy="2862322"/>
          </a:xfrm>
          <a:prstGeom prst="rect">
            <a:avLst/>
          </a:prstGeom>
          <a:noFill/>
        </p:spPr>
        <p:txBody>
          <a:bodyPr wrap="square">
            <a:spAutoFit/>
          </a:bodyPr>
          <a:lstStyle/>
          <a:p>
            <a:pPr marL="457200" indent="-457200" algn="just">
              <a:buFont typeface="Wingdings" panose="05000000000000000000" pitchFamily="2" charset="2"/>
              <a:buChar char="Ø"/>
            </a:pPr>
            <a:r>
              <a:rPr lang="en-US" sz="3600" dirty="0">
                <a:solidFill>
                  <a:schemeClr val="bg1">
                    <a:lumMod val="95000"/>
                    <a:lumOff val="5000"/>
                  </a:schemeClr>
                </a:solidFill>
                <a:latin typeface="Times New Roman" panose="02020603050405020304" pitchFamily="18" charset="0"/>
                <a:cs typeface="Times New Roman" panose="02020603050405020304" pitchFamily="18" charset="0"/>
              </a:rPr>
              <a:t>Potholes and </a:t>
            </a:r>
            <a:r>
              <a:rPr lang="en-US" sz="3600" dirty="0" err="1">
                <a:solidFill>
                  <a:schemeClr val="bg1">
                    <a:lumMod val="95000"/>
                    <a:lumOff val="5000"/>
                  </a:schemeClr>
                </a:solidFill>
                <a:latin typeface="Times New Roman" panose="02020603050405020304" pitchFamily="18" charset="0"/>
                <a:cs typeface="Times New Roman" panose="02020603050405020304" pitchFamily="18" charset="0"/>
              </a:rPr>
              <a:t>overspeeding</a:t>
            </a:r>
            <a:r>
              <a:rPr lang="en-US" sz="3600" dirty="0">
                <a:solidFill>
                  <a:schemeClr val="bg1">
                    <a:lumMod val="95000"/>
                    <a:lumOff val="5000"/>
                  </a:schemeClr>
                </a:solidFill>
                <a:latin typeface="Times New Roman" panose="02020603050405020304" pitchFamily="18" charset="0"/>
                <a:cs typeface="Times New Roman" panose="02020603050405020304" pitchFamily="18" charset="0"/>
              </a:rPr>
              <a:t> increase the risk of accidents and vehicle </a:t>
            </a:r>
            <a:r>
              <a:rPr lang="en-US" sz="3600" dirty="0" err="1">
                <a:solidFill>
                  <a:schemeClr val="bg1">
                    <a:lumMod val="95000"/>
                    <a:lumOff val="5000"/>
                  </a:schemeClr>
                </a:solidFill>
                <a:latin typeface="Times New Roman" panose="02020603050405020304" pitchFamily="18" charset="0"/>
                <a:cs typeface="Times New Roman" panose="02020603050405020304" pitchFamily="18" charset="0"/>
              </a:rPr>
              <a:t>damage.There</a:t>
            </a:r>
            <a:r>
              <a:rPr lang="en-US" sz="3600" dirty="0">
                <a:solidFill>
                  <a:schemeClr val="bg1">
                    <a:lumMod val="95000"/>
                    <a:lumOff val="5000"/>
                  </a:schemeClr>
                </a:solidFill>
                <a:latin typeface="Times New Roman" panose="02020603050405020304" pitchFamily="18" charset="0"/>
                <a:cs typeface="Times New Roman" panose="02020603050405020304" pitchFamily="18" charset="0"/>
              </a:rPr>
              <a:t> is a need for a simple, real-time system that can detect potholes and monitor speed and by providing immediate alerts to drivers.</a:t>
            </a:r>
            <a:endParaRPr lang="en-IN" sz="3600" dirty="0">
              <a:solidFill>
                <a:schemeClr val="bg1">
                  <a:lumMod val="95000"/>
                  <a:lumOff val="5000"/>
                </a:schemeClr>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346401" y="534777"/>
            <a:ext cx="9049389" cy="584775"/>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Problem Statement</a:t>
            </a:r>
            <a:endParaRPr lang="en-IN" sz="3200" i="1" dirty="0">
              <a:solidFill>
                <a:schemeClr val="tx2">
                  <a:lumMod val="75000"/>
                </a:schemeClr>
              </a:solidFill>
              <a:latin typeface="Arial Black" panose="020B0A040201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82879" y="489734"/>
            <a:ext cx="7910494" cy="584775"/>
          </a:xfrm>
          <a:prstGeom prst="rect">
            <a:avLst/>
          </a:prstGeom>
          <a:noFill/>
        </p:spPr>
        <p:txBody>
          <a:bodyPr wrap="square">
            <a:spAutoFit/>
          </a:bodyPr>
          <a:lstStyle/>
          <a:p>
            <a:r>
              <a:rPr lang="en-IN" sz="3200" i="1" dirty="0">
                <a:solidFill>
                  <a:schemeClr val="tx2">
                    <a:lumMod val="75000"/>
                  </a:schemeClr>
                </a:solidFill>
                <a:latin typeface="Arial Black" panose="020B0A04020102020204" pitchFamily="34" charset="0"/>
              </a:rPr>
              <a:t>Existing System</a:t>
            </a:r>
            <a:endParaRPr lang="en-IN" sz="3200" i="1" dirty="0">
              <a:solidFill>
                <a:schemeClr val="tx2">
                  <a:lumMod val="75000"/>
                </a:schemeClr>
              </a:solidFill>
              <a:latin typeface="Arial Black" panose="020B0A04020102020204" pitchFamily="34" charset="0"/>
            </a:endParaRPr>
          </a:p>
        </p:txBody>
      </p:sp>
      <p:sp>
        <p:nvSpPr>
          <p:cNvPr id="7" name="TextBox 6"/>
          <p:cNvSpPr txBox="1"/>
          <p:nvPr/>
        </p:nvSpPr>
        <p:spPr>
          <a:xfrm>
            <a:off x="177421" y="1542576"/>
            <a:ext cx="11433045" cy="5016758"/>
          </a:xfrm>
          <a:prstGeom prst="rect">
            <a:avLst/>
          </a:prstGeom>
          <a:noFill/>
        </p:spPr>
        <p:txBody>
          <a:bodyPr wrap="square">
            <a:spAutoFit/>
          </a:bodyPr>
          <a:lstStyle/>
          <a:p>
            <a:pPr marL="342900" indent="-342900" algn="just">
              <a:buFont typeface="Wingdings" panose="05000000000000000000" pitchFamily="2" charset="2"/>
              <a:buChar char="Ø"/>
            </a:pPr>
            <a:r>
              <a:rPr lang="en-US" sz="3200" dirty="0">
                <a:solidFill>
                  <a:schemeClr val="bg1"/>
                </a:solidFill>
                <a:latin typeface="Times New Roman" panose="02020603050405020304" pitchFamily="18" charset="0"/>
                <a:cs typeface="Times New Roman" panose="02020603050405020304" pitchFamily="18" charset="0"/>
              </a:rPr>
              <a:t>Current pothole detection and vehicle speed monitoring systems often utilize GPS technology and cloud platforms to gather and analyze data.</a:t>
            </a:r>
            <a:endParaRPr lang="en-US" sz="32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3200" dirty="0">
                <a:solidFill>
                  <a:schemeClr val="bg1"/>
                </a:solidFill>
                <a:latin typeface="Times New Roman" panose="02020603050405020304" pitchFamily="18" charset="0"/>
                <a:cs typeface="Times New Roman" panose="02020603050405020304" pitchFamily="18" charset="0"/>
              </a:rPr>
              <a:t> While these systems can be effective, they are limited by their reliance on connectivity, can incur high costs, and may not provide immediate feedback to drivers. </a:t>
            </a:r>
            <a:endParaRPr lang="en-US" sz="32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3200" dirty="0">
                <a:solidFill>
                  <a:schemeClr val="bg1"/>
                </a:solidFill>
                <a:latin typeface="Times New Roman" panose="02020603050405020304" pitchFamily="18" charset="0"/>
                <a:cs typeface="Times New Roman" panose="02020603050405020304" pitchFamily="18" charset="0"/>
              </a:rPr>
              <a:t>Additionally, these solutions may not be practical in rural or poorly connected areas, where maintenance of road safety is critical. </a:t>
            </a:r>
            <a:endParaRPr lang="en-US" sz="3200" dirty="0">
              <a:solidFill>
                <a:schemeClr val="bg1"/>
              </a:solidFill>
              <a:latin typeface="Times New Roman" panose="02020603050405020304" pitchFamily="18" charset="0"/>
              <a:cs typeface="Times New Roman" panose="02020603050405020304" pitchFamily="18" charset="0"/>
            </a:endParaRPr>
          </a:p>
          <a:p>
            <a:pPr algn="just"/>
            <a:endParaRPr lang="en-US"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14641" y="396373"/>
            <a:ext cx="6723137" cy="584775"/>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Proposed system</a:t>
            </a:r>
            <a:endParaRPr lang="en-IN" sz="3200" i="1" dirty="0">
              <a:solidFill>
                <a:schemeClr val="tx2">
                  <a:lumMod val="75000"/>
                </a:schemeClr>
              </a:solidFill>
              <a:latin typeface="Arial Black" panose="020B0A04020102020204" pitchFamily="34" charset="0"/>
            </a:endParaRPr>
          </a:p>
        </p:txBody>
      </p:sp>
      <p:sp>
        <p:nvSpPr>
          <p:cNvPr id="4" name="TextBox 3"/>
          <p:cNvSpPr txBox="1"/>
          <p:nvPr/>
        </p:nvSpPr>
        <p:spPr>
          <a:xfrm>
            <a:off x="86601" y="1443841"/>
            <a:ext cx="12018798" cy="3969385"/>
          </a:xfrm>
          <a:prstGeom prst="rect">
            <a:avLst/>
          </a:prstGeom>
          <a:noFill/>
        </p:spPr>
        <p:txBody>
          <a:bodyPr wrap="square" rtlCol="0">
            <a:spAutoFit/>
          </a:bodyPr>
          <a:lstStyle/>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The proposed </a:t>
            </a:r>
            <a:r>
              <a:rPr lang="en-US" sz="2800" dirty="0" err="1">
                <a:solidFill>
                  <a:schemeClr val="bg1"/>
                </a:solidFill>
                <a:latin typeface="Times New Roman" panose="02020603050405020304" pitchFamily="18" charset="0"/>
                <a:cs typeface="Times New Roman" panose="02020603050405020304" pitchFamily="18" charset="0"/>
              </a:rPr>
              <a:t>loT</a:t>
            </a:r>
            <a:r>
              <a:rPr lang="en-US" sz="2800" dirty="0">
                <a:solidFill>
                  <a:schemeClr val="bg1"/>
                </a:solidFill>
                <a:latin typeface="Times New Roman" panose="02020603050405020304" pitchFamily="18" charset="0"/>
                <a:cs typeface="Times New Roman" panose="02020603050405020304" pitchFamily="18" charset="0"/>
              </a:rPr>
              <a:t>-based system aims to address the limitations of existing solutions by implementing a combination of ultrasonic and IR sensors. </a:t>
            </a: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The ultrasonic sensor detects potholes by measuring changes in distance to the road surface, while the IR sensor monitors the vehicle's speed by sensing its movement over a defined distance. </a:t>
            </a: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The system alerts drivers through visual and auditory (buzzer) signals, providing real-time feedback without needing GPS or cloud connectivity. </a:t>
            </a: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This design is not only cost-effective but also easy to deploy in various environments, enhancing road safety and reducing the risk of accidents.</a:t>
            </a:r>
            <a:endParaRPr lang="en-IN" sz="28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346403" y="546498"/>
            <a:ext cx="7618154" cy="584775"/>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System Requirements</a:t>
            </a:r>
            <a:endParaRPr lang="en-IN" sz="3200" i="1" dirty="0">
              <a:solidFill>
                <a:schemeClr val="tx2">
                  <a:lumMod val="75000"/>
                </a:schemeClr>
              </a:solidFill>
              <a:latin typeface="Arial Black" panose="020B0A04020102020204" pitchFamily="34" charset="0"/>
            </a:endParaRPr>
          </a:p>
        </p:txBody>
      </p:sp>
      <p:sp>
        <p:nvSpPr>
          <p:cNvPr id="5" name="TextBox 4"/>
          <p:cNvSpPr txBox="1"/>
          <p:nvPr/>
        </p:nvSpPr>
        <p:spPr>
          <a:xfrm>
            <a:off x="569843" y="1563830"/>
            <a:ext cx="6168886" cy="2953385"/>
          </a:xfrm>
          <a:prstGeom prst="rect">
            <a:avLst/>
          </a:prstGeom>
          <a:noFill/>
        </p:spPr>
        <p:txBody>
          <a:bodyPr wrap="square">
            <a:spAutoFit/>
          </a:bodyPr>
          <a:lstStyle/>
          <a:p>
            <a:pPr marL="342900" indent="-342900" algn="just">
              <a:buFont typeface="Wingdings" panose="05000000000000000000" pitchFamily="2" charset="2"/>
              <a:buChar char="Ø"/>
            </a:pPr>
            <a:r>
              <a:rPr lang="en-US" sz="2800" b="1" dirty="0">
                <a:solidFill>
                  <a:schemeClr val="bg1"/>
                </a:solidFill>
                <a:latin typeface="Times New Roman" panose="02020603050405020304" pitchFamily="18" charset="0"/>
                <a:cs typeface="Times New Roman" panose="02020603050405020304" pitchFamily="18" charset="0"/>
              </a:rPr>
              <a:t>Hardware Requirements :</a:t>
            </a:r>
            <a:endParaRPr lang="en-US" sz="2800" b="1"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Ultrasonic Sensor(HC-SR04 )</a:t>
            </a: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IR Sensor</a:t>
            </a: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Microcontroller Arduino UNO</a:t>
            </a: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 Buzzer</a:t>
            </a:r>
            <a:endParaRPr lang="en-US" sz="2800" dirty="0">
              <a:solidFill>
                <a:schemeClr val="bg1"/>
              </a:solidFill>
              <a:latin typeface="Times New Roman" panose="02020603050405020304" pitchFamily="18" charset="0"/>
              <a:cs typeface="Times New Roman" panose="02020603050405020304" pitchFamily="18" charset="0"/>
            </a:endParaRPr>
          </a:p>
          <a:p>
            <a:pPr indent="0" algn="just">
              <a:buFont typeface="Wingdings" panose="05000000000000000000" pitchFamily="2" charset="2"/>
              <a:buNone/>
            </a:pPr>
            <a:endParaRPr lang="en-US" sz="2800" dirty="0">
              <a:solidFill>
                <a:schemeClr val="bg1"/>
              </a:solidFill>
              <a:latin typeface="Times New Roman" panose="02020603050405020304" pitchFamily="18" charset="0"/>
              <a:cs typeface="Times New Roman" panose="02020603050405020304" pitchFamily="18" charset="0"/>
            </a:endParaRPr>
          </a:p>
          <a:p>
            <a:pPr algn="just"/>
            <a:endParaRPr lang="en-US" sz="1800" dirty="0">
              <a:solidFill>
                <a:schemeClr val="bg1"/>
              </a:solidFill>
              <a:latin typeface="Times New Roman" panose="02020603050405020304" pitchFamily="18" charset="0"/>
              <a:cs typeface="Times New Roman" panose="02020603050405020304" pitchFamily="18" charset="0"/>
            </a:endParaRPr>
          </a:p>
        </p:txBody>
      </p:sp>
      <p:sp>
        <p:nvSpPr>
          <p:cNvPr id="7" name="TextBox 6"/>
          <p:cNvSpPr txBox="1"/>
          <p:nvPr/>
        </p:nvSpPr>
        <p:spPr>
          <a:xfrm>
            <a:off x="6096000" y="1633525"/>
            <a:ext cx="7060095" cy="954107"/>
          </a:xfrm>
          <a:prstGeom prst="rect">
            <a:avLst/>
          </a:prstGeom>
          <a:noFill/>
        </p:spPr>
        <p:txBody>
          <a:bodyPr wrap="square">
            <a:spAutoFit/>
          </a:bodyPr>
          <a:lstStyle/>
          <a:p>
            <a:pPr marL="342900" indent="-342900" algn="just">
              <a:buFont typeface="Wingdings" panose="05000000000000000000" pitchFamily="2" charset="2"/>
              <a:buChar char="Ø"/>
            </a:pPr>
            <a:r>
              <a:rPr lang="en-US" sz="2800" b="1" dirty="0">
                <a:solidFill>
                  <a:schemeClr val="bg1"/>
                </a:solidFill>
                <a:latin typeface="Times New Roman" panose="02020603050405020304" pitchFamily="18" charset="0"/>
                <a:cs typeface="Times New Roman" panose="02020603050405020304" pitchFamily="18" charset="0"/>
              </a:rPr>
              <a:t>Software  Requirements :</a:t>
            </a:r>
            <a:endParaRPr lang="en-US" sz="2800" b="1"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Arduino IDE</a:t>
            </a:r>
            <a:endParaRPr lang="en-US" sz="28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197557" y="305068"/>
            <a:ext cx="6723137" cy="1077218"/>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System Design </a:t>
            </a:r>
            <a:endParaRPr lang="en-US" sz="3200" i="1" dirty="0">
              <a:solidFill>
                <a:schemeClr val="tx2">
                  <a:lumMod val="75000"/>
                </a:schemeClr>
              </a:solidFill>
              <a:latin typeface="Arial Black" panose="020B0A04020102020204" pitchFamily="34" charset="0"/>
            </a:endParaRPr>
          </a:p>
          <a:p>
            <a:endParaRPr lang="en-IN" sz="3200" i="1" dirty="0">
              <a:solidFill>
                <a:schemeClr val="tx2">
                  <a:lumMod val="75000"/>
                </a:schemeClr>
              </a:solidFill>
              <a:latin typeface="Arial Black" panose="020B0A04020102020204" pitchFamily="34" charset="0"/>
            </a:endParaRPr>
          </a:p>
        </p:txBody>
      </p:sp>
      <p:sp>
        <p:nvSpPr>
          <p:cNvPr id="4" name="TextBox 3"/>
          <p:cNvSpPr txBox="1"/>
          <p:nvPr/>
        </p:nvSpPr>
        <p:spPr>
          <a:xfrm>
            <a:off x="771228" y="1182584"/>
            <a:ext cx="12018798" cy="1015663"/>
          </a:xfrm>
          <a:prstGeom prst="rect">
            <a:avLst/>
          </a:prstGeom>
          <a:noFill/>
        </p:spPr>
        <p:txBody>
          <a:bodyPr wrap="square" rtlCol="0">
            <a:spAutoFit/>
          </a:bodyPr>
          <a:lstStyle/>
          <a:p>
            <a:pPr algn="just"/>
            <a:r>
              <a:rPr lang="en-US" sz="3200" b="1" dirty="0">
                <a:solidFill>
                  <a:schemeClr val="bg1"/>
                </a:solidFill>
                <a:latin typeface="Times New Roman" panose="02020603050405020304" pitchFamily="18" charset="0"/>
                <a:cs typeface="Times New Roman" panose="02020603050405020304" pitchFamily="18" charset="0"/>
              </a:rPr>
              <a:t>System Architecture</a:t>
            </a:r>
            <a:endParaRPr lang="en-US" sz="3200" b="1" dirty="0">
              <a:solidFill>
                <a:schemeClr val="bg1"/>
              </a:solidFill>
              <a:latin typeface="Times New Roman" panose="02020603050405020304" pitchFamily="18" charset="0"/>
              <a:cs typeface="Times New Roman" panose="02020603050405020304" pitchFamily="18" charset="0"/>
            </a:endParaRPr>
          </a:p>
          <a:p>
            <a:pPr algn="just"/>
            <a:endParaRPr lang="en-IN" sz="2800" dirty="0">
              <a:solidFill>
                <a:schemeClr val="bg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1"/>
          <a:stretch>
            <a:fillRect/>
          </a:stretch>
        </p:blipFill>
        <p:spPr>
          <a:xfrm>
            <a:off x="2827655" y="2268855"/>
            <a:ext cx="7296150" cy="37655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14641" y="396373"/>
            <a:ext cx="6723137" cy="584775"/>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UML Diagrams</a:t>
            </a:r>
            <a:endParaRPr lang="en-IN" sz="3200" i="1" dirty="0">
              <a:solidFill>
                <a:schemeClr val="tx2">
                  <a:lumMod val="75000"/>
                </a:schemeClr>
              </a:solidFill>
              <a:latin typeface="Arial Black" panose="020B0A04020102020204" pitchFamily="34" charset="0"/>
            </a:endParaRPr>
          </a:p>
        </p:txBody>
      </p:sp>
      <p:sp>
        <p:nvSpPr>
          <p:cNvPr id="4" name="TextBox 3"/>
          <p:cNvSpPr txBox="1"/>
          <p:nvPr/>
        </p:nvSpPr>
        <p:spPr>
          <a:xfrm>
            <a:off x="86601" y="1443841"/>
            <a:ext cx="12018798" cy="523220"/>
          </a:xfrm>
          <a:prstGeom prst="rect">
            <a:avLst/>
          </a:prstGeom>
          <a:noFill/>
        </p:spPr>
        <p:txBody>
          <a:bodyPr wrap="square" rtlCol="0">
            <a:spAutoFit/>
          </a:bodyPr>
          <a:lstStyle/>
          <a:p>
            <a:pPr marL="342900" indent="-342900" algn="just">
              <a:buFont typeface="Wingdings" panose="05000000000000000000" pitchFamily="2" charset="2"/>
              <a:buChar char="Ø"/>
            </a:pPr>
            <a:r>
              <a:rPr lang="en-US" sz="2800" b="1" dirty="0">
                <a:solidFill>
                  <a:schemeClr val="bg1"/>
                </a:solidFill>
                <a:latin typeface="Times New Roman" panose="02020603050405020304" pitchFamily="18" charset="0"/>
                <a:cs typeface="Times New Roman" panose="02020603050405020304" pitchFamily="18" charset="0"/>
              </a:rPr>
              <a:t>Use Case :</a:t>
            </a:r>
            <a:endParaRPr lang="en-US" sz="2800" b="1" dirty="0">
              <a:solidFill>
                <a:schemeClr val="bg1"/>
              </a:solidFill>
              <a:latin typeface="Times New Roman" panose="02020603050405020304" pitchFamily="18" charset="0"/>
              <a:cs typeface="Times New Roman" panose="02020603050405020304" pitchFamily="18" charset="0"/>
            </a:endParaRPr>
          </a:p>
        </p:txBody>
      </p:sp>
      <p:pic>
        <p:nvPicPr>
          <p:cNvPr id="2" name="Picture 1"/>
          <p:cNvPicPr/>
          <p:nvPr/>
        </p:nvPicPr>
        <p:blipFill>
          <a:blip r:embed="rId1"/>
          <a:stretch>
            <a:fillRect/>
          </a:stretch>
        </p:blipFill>
        <p:spPr>
          <a:xfrm>
            <a:off x="3933825" y="947738"/>
            <a:ext cx="4324350" cy="496252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14641" y="396373"/>
            <a:ext cx="6723137" cy="584775"/>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UML Diagrams</a:t>
            </a:r>
            <a:endParaRPr lang="en-IN" sz="3200" i="1" dirty="0">
              <a:solidFill>
                <a:schemeClr val="tx2">
                  <a:lumMod val="75000"/>
                </a:schemeClr>
              </a:solidFill>
              <a:latin typeface="Arial Black" panose="020B0A04020102020204" pitchFamily="34" charset="0"/>
            </a:endParaRPr>
          </a:p>
        </p:txBody>
      </p:sp>
      <p:sp>
        <p:nvSpPr>
          <p:cNvPr id="4" name="TextBox 3"/>
          <p:cNvSpPr txBox="1"/>
          <p:nvPr/>
        </p:nvSpPr>
        <p:spPr>
          <a:xfrm>
            <a:off x="251701" y="980926"/>
            <a:ext cx="12018798" cy="523220"/>
          </a:xfrm>
          <a:prstGeom prst="rect">
            <a:avLst/>
          </a:prstGeom>
          <a:noFill/>
        </p:spPr>
        <p:txBody>
          <a:bodyPr wrap="square" rtlCol="0">
            <a:spAutoFit/>
          </a:bodyPr>
          <a:lstStyle/>
          <a:p>
            <a:pPr marL="342900" indent="-342900" algn="just">
              <a:buFont typeface="Wingdings" panose="05000000000000000000" pitchFamily="2" charset="2"/>
              <a:buChar char="Ø"/>
            </a:pPr>
            <a:r>
              <a:rPr lang="en-US" sz="2800" b="1" dirty="0">
                <a:solidFill>
                  <a:schemeClr val="bg1"/>
                </a:solidFill>
                <a:latin typeface="Times New Roman" panose="02020603050405020304" pitchFamily="18" charset="0"/>
                <a:cs typeface="Times New Roman" panose="02020603050405020304" pitchFamily="18" charset="0"/>
              </a:rPr>
              <a:t>Class Diagram :</a:t>
            </a:r>
            <a:endParaRPr lang="en-US" sz="2800" b="1" dirty="0">
              <a:solidFill>
                <a:schemeClr val="bg1"/>
              </a:solidFill>
              <a:latin typeface="Times New Roman" panose="02020603050405020304" pitchFamily="18" charset="0"/>
              <a:cs typeface="Times New Roman" panose="02020603050405020304" pitchFamily="18" charset="0"/>
            </a:endParaRPr>
          </a:p>
        </p:txBody>
      </p:sp>
      <p:pic>
        <p:nvPicPr>
          <p:cNvPr id="6" name="Picture 5" descr="A black screen with white text&#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90612" y="1565701"/>
            <a:ext cx="10010775" cy="50863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14641" y="396373"/>
            <a:ext cx="6723137" cy="584775"/>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UML Diagrams</a:t>
            </a:r>
            <a:endParaRPr lang="en-IN" sz="3200" i="1" dirty="0">
              <a:solidFill>
                <a:schemeClr val="tx2">
                  <a:lumMod val="75000"/>
                </a:schemeClr>
              </a:solidFill>
              <a:latin typeface="Arial Black" panose="020B0A04020102020204" pitchFamily="34" charset="0"/>
            </a:endParaRPr>
          </a:p>
        </p:txBody>
      </p:sp>
      <p:sp>
        <p:nvSpPr>
          <p:cNvPr id="4" name="TextBox 3"/>
          <p:cNvSpPr txBox="1"/>
          <p:nvPr/>
        </p:nvSpPr>
        <p:spPr>
          <a:xfrm>
            <a:off x="86601" y="1443841"/>
            <a:ext cx="12018798" cy="523220"/>
          </a:xfrm>
          <a:prstGeom prst="rect">
            <a:avLst/>
          </a:prstGeom>
          <a:noFill/>
        </p:spPr>
        <p:txBody>
          <a:bodyPr wrap="square" rtlCol="0">
            <a:spAutoFit/>
          </a:bodyPr>
          <a:lstStyle/>
          <a:p>
            <a:pPr marL="342900" indent="-342900" algn="just">
              <a:buFont typeface="Wingdings" panose="05000000000000000000" pitchFamily="2" charset="2"/>
              <a:buChar char="Ø"/>
            </a:pPr>
            <a:r>
              <a:rPr lang="en-US" sz="2800" b="1" dirty="0">
                <a:solidFill>
                  <a:schemeClr val="bg1"/>
                </a:solidFill>
                <a:latin typeface="Times New Roman" panose="02020603050405020304" pitchFamily="18" charset="0"/>
                <a:cs typeface="Times New Roman" panose="02020603050405020304" pitchFamily="18" charset="0"/>
              </a:rPr>
              <a:t>Activity Diagram :</a:t>
            </a:r>
            <a:endParaRPr lang="en-US" sz="2800" b="1" dirty="0">
              <a:solidFill>
                <a:schemeClr val="bg1"/>
              </a:solidFill>
              <a:latin typeface="Times New Roman" panose="02020603050405020304" pitchFamily="18" charset="0"/>
              <a:cs typeface="Times New Roman" panose="02020603050405020304" pitchFamily="18" charset="0"/>
            </a:endParaRPr>
          </a:p>
        </p:txBody>
      </p:sp>
      <p:pic>
        <p:nvPicPr>
          <p:cNvPr id="8" name="Picture 7" descr="A black and white diagram&#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087758" y="1551848"/>
            <a:ext cx="3834604" cy="524763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14641" y="396373"/>
            <a:ext cx="6723137" cy="584775"/>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UML Diagrams</a:t>
            </a:r>
            <a:endParaRPr lang="en-IN" sz="3200" i="1" dirty="0">
              <a:solidFill>
                <a:schemeClr val="tx2">
                  <a:lumMod val="75000"/>
                </a:schemeClr>
              </a:solidFill>
              <a:latin typeface="Arial Black" panose="020B0A04020102020204" pitchFamily="34" charset="0"/>
            </a:endParaRPr>
          </a:p>
        </p:txBody>
      </p:sp>
      <p:sp>
        <p:nvSpPr>
          <p:cNvPr id="4" name="TextBox 3"/>
          <p:cNvSpPr txBox="1"/>
          <p:nvPr/>
        </p:nvSpPr>
        <p:spPr>
          <a:xfrm>
            <a:off x="87236" y="1099036"/>
            <a:ext cx="12018798" cy="523220"/>
          </a:xfrm>
          <a:prstGeom prst="rect">
            <a:avLst/>
          </a:prstGeom>
          <a:noFill/>
        </p:spPr>
        <p:txBody>
          <a:bodyPr wrap="square" rtlCol="0">
            <a:spAutoFit/>
          </a:bodyPr>
          <a:lstStyle/>
          <a:p>
            <a:pPr marL="342900" indent="-342900" algn="just">
              <a:buFont typeface="Wingdings" panose="05000000000000000000" pitchFamily="2" charset="2"/>
              <a:buChar char="Ø"/>
            </a:pPr>
            <a:r>
              <a:rPr lang="en-US" sz="2800" b="1" dirty="0">
                <a:solidFill>
                  <a:schemeClr val="bg1"/>
                </a:solidFill>
                <a:latin typeface="Times New Roman" panose="02020603050405020304" pitchFamily="18" charset="0"/>
                <a:cs typeface="Times New Roman" panose="02020603050405020304" pitchFamily="18" charset="0"/>
              </a:rPr>
              <a:t>Sequence Diagram</a:t>
            </a:r>
            <a:endParaRPr lang="en-US" sz="2800" b="1" dirty="0">
              <a:solidFill>
                <a:schemeClr val="bg1"/>
              </a:solidFill>
              <a:latin typeface="Times New Roman" panose="02020603050405020304" pitchFamily="18" charset="0"/>
              <a:cs typeface="Times New Roman" panose="02020603050405020304" pitchFamily="18" charset="0"/>
            </a:endParaRPr>
          </a:p>
        </p:txBody>
      </p:sp>
      <p:pic>
        <p:nvPicPr>
          <p:cNvPr id="5" name="Picture 4"/>
          <p:cNvPicPr/>
          <p:nvPr/>
        </p:nvPicPr>
        <p:blipFill>
          <a:blip r:embed="rId1"/>
          <a:stretch>
            <a:fillRect/>
          </a:stretch>
        </p:blipFill>
        <p:spPr>
          <a:xfrm>
            <a:off x="3990340" y="1418908"/>
            <a:ext cx="7639049" cy="501967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4" name="TextBox 3"/>
          <p:cNvSpPr txBox="1"/>
          <p:nvPr/>
        </p:nvSpPr>
        <p:spPr>
          <a:xfrm>
            <a:off x="203145" y="382153"/>
            <a:ext cx="9475427" cy="646331"/>
          </a:xfrm>
          <a:prstGeom prst="rect">
            <a:avLst/>
          </a:prstGeom>
          <a:solidFill>
            <a:schemeClr val="tx1"/>
          </a:solidFill>
        </p:spPr>
        <p:txBody>
          <a:bodyPr wrap="square" rtlCol="0" anchor="ctr">
            <a:spAutoFit/>
          </a:bodyPr>
          <a:lstStyle/>
          <a:p>
            <a:r>
              <a:rPr lang="en-US" sz="3600" i="1" dirty="0">
                <a:solidFill>
                  <a:schemeClr val="tx2">
                    <a:lumMod val="75000"/>
                  </a:schemeClr>
                </a:solidFill>
                <a:latin typeface="Arial Black" panose="020B0A04020102020204" pitchFamily="34" charset="0"/>
              </a:rPr>
              <a:t>Agenda</a:t>
            </a:r>
            <a:endParaRPr lang="en-IN" sz="3600" i="1" dirty="0">
              <a:solidFill>
                <a:schemeClr val="tx2">
                  <a:lumMod val="75000"/>
                </a:schemeClr>
              </a:solidFill>
              <a:latin typeface="Arial Black" panose="020B0A04020102020204" pitchFamily="34" charset="0"/>
            </a:endParaRPr>
          </a:p>
        </p:txBody>
      </p:sp>
      <p:sp>
        <p:nvSpPr>
          <p:cNvPr id="8" name="TextBox 7"/>
          <p:cNvSpPr txBox="1"/>
          <p:nvPr/>
        </p:nvSpPr>
        <p:spPr>
          <a:xfrm>
            <a:off x="203145" y="1630668"/>
            <a:ext cx="12085983" cy="4892675"/>
          </a:xfrm>
          <a:prstGeom prst="rect">
            <a:avLst/>
          </a:prstGeom>
          <a:noFill/>
        </p:spPr>
        <p:txBody>
          <a:bodyPr wrap="square" rtlCol="0">
            <a:spAutoFit/>
          </a:bodyPr>
          <a:lstStyle/>
          <a:p>
            <a:pPr>
              <a:buFont typeface="Wingdings" panose="05000000000000000000" pitchFamily="2" charset="2"/>
              <a:buChar char="Ø"/>
            </a:pPr>
            <a:r>
              <a:rPr lang="en-IN" sz="2800" dirty="0">
                <a:solidFill>
                  <a:schemeClr val="bg1">
                    <a:lumMod val="95000"/>
                    <a:lumOff val="5000"/>
                  </a:schemeClr>
                </a:solidFill>
                <a:latin typeface="Times New Roman" panose="02020603050405020304" pitchFamily="18" charset="0"/>
                <a:cs typeface="Times New Roman" panose="02020603050405020304" pitchFamily="18" charset="0"/>
              </a:rPr>
              <a:t>Abstract</a:t>
            </a:r>
            <a:endParaRPr 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800" dirty="0">
                <a:solidFill>
                  <a:schemeClr val="bg1">
                    <a:lumMod val="95000"/>
                    <a:lumOff val="5000"/>
                  </a:schemeClr>
                </a:solidFill>
                <a:latin typeface="Times New Roman" panose="02020603050405020304" pitchFamily="18" charset="0"/>
                <a:cs typeface="Times New Roman" panose="02020603050405020304" pitchFamily="18" charset="0"/>
              </a:rPr>
              <a:t>Introduction</a:t>
            </a:r>
            <a:endParaRPr 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800" dirty="0">
                <a:solidFill>
                  <a:schemeClr val="bg1">
                    <a:lumMod val="95000"/>
                    <a:lumOff val="5000"/>
                  </a:schemeClr>
                </a:solidFill>
                <a:latin typeface="Times New Roman" panose="02020603050405020304" pitchFamily="18" charset="0"/>
                <a:cs typeface="Times New Roman" panose="02020603050405020304" pitchFamily="18" charset="0"/>
              </a:rPr>
              <a:t>Literature Survey</a:t>
            </a:r>
            <a:endParaRPr 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800" dirty="0">
                <a:solidFill>
                  <a:schemeClr val="bg1">
                    <a:lumMod val="95000"/>
                    <a:lumOff val="5000"/>
                  </a:schemeClr>
                </a:solidFill>
                <a:latin typeface="Times New Roman" panose="02020603050405020304" pitchFamily="18" charset="0"/>
                <a:cs typeface="Times New Roman" panose="02020603050405020304" pitchFamily="18" charset="0"/>
              </a:rPr>
              <a:t>Problem Statement</a:t>
            </a:r>
            <a:endParaRPr 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800" dirty="0">
                <a:solidFill>
                  <a:schemeClr val="bg1">
                    <a:lumMod val="95000"/>
                    <a:lumOff val="5000"/>
                  </a:schemeClr>
                </a:solidFill>
                <a:latin typeface="Times New Roman" panose="02020603050405020304" pitchFamily="18" charset="0"/>
                <a:cs typeface="Times New Roman" panose="02020603050405020304" pitchFamily="18" charset="0"/>
              </a:rPr>
              <a:t>Existing and Proposed system</a:t>
            </a:r>
            <a:endParaRPr 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800" dirty="0">
                <a:solidFill>
                  <a:schemeClr val="bg1">
                    <a:lumMod val="95000"/>
                    <a:lumOff val="5000"/>
                  </a:schemeClr>
                </a:solidFill>
                <a:latin typeface="Times New Roman" panose="02020603050405020304" pitchFamily="18" charset="0"/>
                <a:cs typeface="Times New Roman" panose="02020603050405020304" pitchFamily="18" charset="0"/>
              </a:rPr>
              <a:t>System Requirements</a:t>
            </a:r>
            <a:endParaRPr 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800" dirty="0">
                <a:solidFill>
                  <a:schemeClr val="bg1">
                    <a:lumMod val="95000"/>
                    <a:lumOff val="5000"/>
                  </a:schemeClr>
                </a:solidFill>
                <a:latin typeface="Times New Roman" panose="02020603050405020304" pitchFamily="18" charset="0"/>
                <a:cs typeface="Times New Roman" panose="02020603050405020304" pitchFamily="18" charset="0"/>
              </a:rPr>
              <a:t>System Design</a:t>
            </a:r>
            <a:endParaRPr 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altLang="en-IN" sz="2800" dirty="0">
                <a:solidFill>
                  <a:schemeClr val="bg1">
                    <a:lumMod val="95000"/>
                    <a:lumOff val="5000"/>
                  </a:schemeClr>
                </a:solidFill>
                <a:latin typeface="Times New Roman" panose="02020603050405020304" pitchFamily="18" charset="0"/>
                <a:cs typeface="Times New Roman" panose="02020603050405020304" pitchFamily="18" charset="0"/>
              </a:rPr>
              <a:t>Coding and Testing</a:t>
            </a:r>
            <a:endParaRPr lang="en-US" alt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altLang="en-IN" sz="2800" dirty="0">
                <a:solidFill>
                  <a:schemeClr val="bg1">
                    <a:lumMod val="95000"/>
                    <a:lumOff val="5000"/>
                  </a:schemeClr>
                </a:solidFill>
                <a:latin typeface="Times New Roman" panose="02020603050405020304" pitchFamily="18" charset="0"/>
                <a:cs typeface="Times New Roman" panose="02020603050405020304" pitchFamily="18" charset="0"/>
              </a:rPr>
              <a:t>Result Analysis</a:t>
            </a:r>
            <a:endParaRPr 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800" dirty="0">
                <a:solidFill>
                  <a:schemeClr val="bg1">
                    <a:lumMod val="95000"/>
                    <a:lumOff val="5000"/>
                  </a:schemeClr>
                </a:solidFill>
                <a:latin typeface="Times New Roman" panose="02020603050405020304" pitchFamily="18" charset="0"/>
                <a:cs typeface="Times New Roman" panose="02020603050405020304" pitchFamily="18" charset="0"/>
              </a:rPr>
              <a:t>Conclusion</a:t>
            </a:r>
            <a:endParaRPr lang="en-IN" sz="2800" dirty="0">
              <a:solidFill>
                <a:schemeClr val="bg1">
                  <a:lumMod val="95000"/>
                  <a:lumOff val="5000"/>
                </a:schemeClr>
              </a:solidFill>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Ø"/>
            </a:pPr>
            <a:endParaRPr lang="en-US" sz="3200" dirty="0">
              <a:solidFill>
                <a:schemeClr val="bg1">
                  <a:lumMod val="95000"/>
                  <a:lumOff val="5000"/>
                </a:schemeClr>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14641" y="396373"/>
            <a:ext cx="6723137" cy="583565"/>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Data Flow Diagram</a:t>
            </a:r>
            <a:endParaRPr lang="en-IN" sz="3200" i="1" dirty="0">
              <a:solidFill>
                <a:schemeClr val="tx2">
                  <a:lumMod val="75000"/>
                </a:schemeClr>
              </a:solidFill>
              <a:latin typeface="Arial Black" panose="020B0A04020102020204" pitchFamily="34" charset="0"/>
            </a:endParaRPr>
          </a:p>
        </p:txBody>
      </p:sp>
      <p:pic>
        <p:nvPicPr>
          <p:cNvPr id="6" name="Picture 5"/>
          <p:cNvPicPr>
            <a:picLocks noChangeAspect="1"/>
          </p:cNvPicPr>
          <p:nvPr/>
        </p:nvPicPr>
        <p:blipFill>
          <a:blip r:embed="rId1"/>
          <a:stretch>
            <a:fillRect/>
          </a:stretch>
        </p:blipFill>
        <p:spPr>
          <a:xfrm>
            <a:off x="3133725" y="1562735"/>
            <a:ext cx="5721350" cy="44767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14641" y="396373"/>
            <a:ext cx="6723137" cy="583565"/>
          </a:xfrm>
          <a:prstGeom prst="rect">
            <a:avLst/>
          </a:prstGeom>
          <a:noFill/>
        </p:spPr>
        <p:txBody>
          <a:bodyPr wrap="square">
            <a:spAutoFit/>
          </a:bodyPr>
          <a:lstStyle/>
          <a:p>
            <a:r>
              <a:rPr lang="en-US" altLang="en-IN" sz="3200" i="1" dirty="0">
                <a:solidFill>
                  <a:schemeClr val="tx2">
                    <a:lumMod val="75000"/>
                  </a:schemeClr>
                </a:solidFill>
                <a:latin typeface="Arial Black" panose="020B0A04020102020204" pitchFamily="34" charset="0"/>
              </a:rPr>
              <a:t>Coding and Testing</a:t>
            </a:r>
            <a:endParaRPr lang="en-US" altLang="en-IN" sz="3200" i="1" dirty="0">
              <a:solidFill>
                <a:schemeClr val="tx2">
                  <a:lumMod val="75000"/>
                </a:schemeClr>
              </a:solidFill>
              <a:latin typeface="Arial Black" panose="020B0A04020102020204" pitchFamily="34" charset="0"/>
            </a:endParaRPr>
          </a:p>
        </p:txBody>
      </p:sp>
      <p:sp>
        <p:nvSpPr>
          <p:cNvPr id="4" name="TextBox 3"/>
          <p:cNvSpPr txBox="1"/>
          <p:nvPr/>
        </p:nvSpPr>
        <p:spPr>
          <a:xfrm>
            <a:off x="173596" y="1367641"/>
            <a:ext cx="12018798" cy="3846195"/>
          </a:xfrm>
          <a:prstGeom prst="rect">
            <a:avLst/>
          </a:prstGeom>
          <a:noFill/>
        </p:spPr>
        <p:txBody>
          <a:bodyPr wrap="square" rtlCol="0">
            <a:spAutoFit/>
          </a:bodyPr>
          <a:lstStyle/>
          <a:p>
            <a:pPr marL="342900" indent="-342900" algn="just">
              <a:buFont typeface="Wingdings" panose="05000000000000000000" pitchFamily="2" charset="2"/>
              <a:buChar char="Ø"/>
            </a:pPr>
            <a:r>
              <a:rPr lang="en-US" altLang="en-US" b="1" dirty="0">
                <a:solidFill>
                  <a:schemeClr val="bg1"/>
                </a:solidFill>
                <a:latin typeface="Times New Roman" panose="02020603050405020304" pitchFamily="18" charset="0"/>
                <a:cs typeface="Times New Roman" panose="02020603050405020304" pitchFamily="18" charset="0"/>
              </a:rPr>
              <a:t>Ultrasonic Distance Measurement:</a:t>
            </a:r>
            <a:endParaRPr lang="en-US" altLang="en-US" b="1" dirty="0">
              <a:solidFill>
                <a:schemeClr val="bg1"/>
              </a:solidFill>
              <a:latin typeface="Times New Roman" panose="02020603050405020304" pitchFamily="18" charset="0"/>
              <a:cs typeface="Times New Roman" panose="02020603050405020304" pitchFamily="18" charset="0"/>
            </a:endParaRPr>
          </a:p>
          <a:p>
            <a:pPr indent="0" algn="just">
              <a:buFont typeface="Wingdings" panose="05000000000000000000" pitchFamily="2" charset="2"/>
              <a:buNone/>
            </a:pPr>
            <a:r>
              <a:rPr lang="en-US" altLang="en-US" b="1" dirty="0">
                <a:solidFill>
                  <a:schemeClr val="bg1"/>
                </a:solidFill>
                <a:latin typeface="Times New Roman" panose="02020603050405020304" pitchFamily="18" charset="0"/>
                <a:cs typeface="Times New Roman" panose="02020603050405020304" pitchFamily="18" charset="0"/>
              </a:rPr>
              <a:t>        </a:t>
            </a:r>
            <a:r>
              <a:rPr lang="en-US" altLang="en-US" dirty="0">
                <a:solidFill>
                  <a:schemeClr val="bg1"/>
                </a:solidFill>
                <a:latin typeface="Times New Roman" panose="02020603050405020304" pitchFamily="18" charset="0"/>
                <a:cs typeface="Times New Roman" panose="02020603050405020304" pitchFamily="18" charset="0"/>
              </a:rPr>
              <a:t>The HC-SR04 ultrasonic sensor is used to measure the distance to the pothole. </a:t>
            </a:r>
            <a:endParaRPr lang="en-US" altLang="en-US" dirty="0">
              <a:solidFill>
                <a:schemeClr val="bg1"/>
              </a:solidFill>
              <a:latin typeface="Times New Roman" panose="02020603050405020304" pitchFamily="18" charset="0"/>
              <a:cs typeface="Times New Roman" panose="02020603050405020304" pitchFamily="18" charset="0"/>
            </a:endParaRPr>
          </a:p>
          <a:p>
            <a:pPr indent="0" algn="just">
              <a:buFont typeface="Wingdings" panose="05000000000000000000" pitchFamily="2" charset="2"/>
              <a:buNone/>
            </a:pPr>
            <a:r>
              <a:rPr lang="en-US" altLang="en-US" dirty="0">
                <a:solidFill>
                  <a:schemeClr val="bg1"/>
                </a:solidFill>
                <a:latin typeface="Times New Roman" panose="02020603050405020304" pitchFamily="18" charset="0"/>
                <a:cs typeface="Times New Roman" panose="02020603050405020304" pitchFamily="18" charset="0"/>
              </a:rPr>
              <a:t>        The trigPin sends a pulse, and the echoPin receives the returning pulse. </a:t>
            </a:r>
            <a:endParaRPr lang="en-US" altLang="en-US" dirty="0">
              <a:solidFill>
                <a:schemeClr val="bg1"/>
              </a:solidFill>
              <a:latin typeface="Times New Roman" panose="02020603050405020304" pitchFamily="18" charset="0"/>
              <a:cs typeface="Times New Roman" panose="02020603050405020304" pitchFamily="18" charset="0"/>
            </a:endParaRPr>
          </a:p>
          <a:p>
            <a:pPr indent="0" algn="l">
              <a:buFont typeface="Wingdings" panose="05000000000000000000" pitchFamily="2" charset="2"/>
              <a:buNone/>
            </a:pPr>
            <a:r>
              <a:rPr lang="en-US" altLang="en-US" dirty="0">
                <a:solidFill>
                  <a:schemeClr val="bg1"/>
                </a:solidFill>
                <a:latin typeface="Times New Roman" panose="02020603050405020304" pitchFamily="18" charset="0"/>
                <a:cs typeface="Times New Roman" panose="02020603050405020304" pitchFamily="18" charset="0"/>
              </a:rPr>
              <a:t>        The distance variable calculates the time it takes for the ultrasonic wave to travel to the object and back. </a:t>
            </a:r>
            <a:endParaRPr lang="en-US" altLang="en-US" dirty="0">
              <a:solidFill>
                <a:schemeClr val="bg1"/>
              </a:solidFill>
              <a:latin typeface="Times New Roman" panose="02020603050405020304" pitchFamily="18" charset="0"/>
              <a:cs typeface="Times New Roman" panose="02020603050405020304" pitchFamily="18" charset="0"/>
            </a:endParaRPr>
          </a:p>
          <a:p>
            <a:pPr marL="285750" indent="-285750" algn="l">
              <a:buFont typeface="Wingdings" panose="05000000000000000000" charset="0"/>
              <a:buChar char="Ø"/>
            </a:pPr>
            <a:r>
              <a:rPr lang="en-US" altLang="en-US" b="1" dirty="0">
                <a:solidFill>
                  <a:schemeClr val="bg1"/>
                </a:solidFill>
                <a:latin typeface="Times New Roman" panose="02020603050405020304" pitchFamily="18" charset="0"/>
                <a:cs typeface="Times New Roman" panose="02020603050405020304" pitchFamily="18" charset="0"/>
              </a:rPr>
              <a:t>Pole Detection:</a:t>
            </a:r>
            <a:endParaRPr lang="en-US" altLang="en-US" b="1" dirty="0">
              <a:solidFill>
                <a:schemeClr val="bg1"/>
              </a:solidFill>
              <a:latin typeface="Times New Roman" panose="02020603050405020304" pitchFamily="18" charset="0"/>
              <a:cs typeface="Times New Roman" panose="02020603050405020304" pitchFamily="18" charset="0"/>
            </a:endParaRPr>
          </a:p>
          <a:p>
            <a:pPr indent="0" algn="just">
              <a:buFont typeface="Wingdings" panose="05000000000000000000" pitchFamily="2" charset="2"/>
              <a:buNone/>
            </a:pPr>
            <a:r>
              <a:rPr lang="en-US" altLang="en-US" dirty="0">
                <a:solidFill>
                  <a:schemeClr val="bg1"/>
                </a:solidFill>
                <a:latin typeface="Times New Roman" panose="02020603050405020304" pitchFamily="18" charset="0"/>
                <a:cs typeface="Times New Roman" panose="02020603050405020304" pitchFamily="18" charset="0"/>
              </a:rPr>
              <a:t>       There are two additional sensors (sensor1 and sensor2) . </a:t>
            </a:r>
            <a:endParaRPr lang="en-US" altLang="en-US" dirty="0">
              <a:solidFill>
                <a:schemeClr val="bg1"/>
              </a:solidFill>
              <a:latin typeface="Times New Roman" panose="02020603050405020304" pitchFamily="18" charset="0"/>
              <a:cs typeface="Times New Roman" panose="02020603050405020304" pitchFamily="18" charset="0"/>
            </a:endParaRPr>
          </a:p>
          <a:p>
            <a:pPr indent="0" algn="just">
              <a:buFont typeface="Wingdings" panose="05000000000000000000" pitchFamily="2" charset="2"/>
              <a:buNone/>
            </a:pPr>
            <a:r>
              <a:rPr lang="en-US" altLang="en-US" dirty="0">
                <a:solidFill>
                  <a:schemeClr val="bg1"/>
                </a:solidFill>
                <a:latin typeface="Times New Roman" panose="02020603050405020304" pitchFamily="18" charset="0"/>
                <a:cs typeface="Times New Roman" panose="02020603050405020304" pitchFamily="18" charset="0"/>
              </a:rPr>
              <a:t>       These could be used to detect poles or gates, and the code calculates the speed of the vehicle based on the time</a:t>
            </a:r>
            <a:endParaRPr lang="en-US" altLang="en-US" dirty="0">
              <a:solidFill>
                <a:schemeClr val="bg1"/>
              </a:solidFill>
              <a:latin typeface="Times New Roman" panose="02020603050405020304" pitchFamily="18" charset="0"/>
              <a:cs typeface="Times New Roman" panose="02020603050405020304" pitchFamily="18" charset="0"/>
            </a:endParaRPr>
          </a:p>
          <a:p>
            <a:pPr indent="0" algn="just">
              <a:buFont typeface="Wingdings" panose="05000000000000000000" pitchFamily="2" charset="2"/>
              <a:buNone/>
            </a:pPr>
            <a:r>
              <a:rPr lang="en-US" altLang="en-US" dirty="0">
                <a:solidFill>
                  <a:schemeClr val="bg1"/>
                </a:solidFill>
                <a:latin typeface="Times New Roman" panose="02020603050405020304" pitchFamily="18" charset="0"/>
                <a:cs typeface="Times New Roman" panose="02020603050405020304" pitchFamily="18" charset="0"/>
              </a:rPr>
              <a:t>       difference between detecting these two sensors.</a:t>
            </a:r>
            <a:endParaRPr lang="en-US" altLang="en-US" dirty="0">
              <a:solidFill>
                <a:schemeClr val="bg1"/>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charset="0"/>
              <a:buChar char="Ø"/>
            </a:pPr>
            <a:r>
              <a:rPr lang="en-US" altLang="en-US" b="1" dirty="0">
                <a:solidFill>
                  <a:schemeClr val="bg1"/>
                </a:solidFill>
                <a:latin typeface="Times New Roman" panose="02020603050405020304" pitchFamily="18" charset="0"/>
                <a:cs typeface="Times New Roman" panose="02020603050405020304" pitchFamily="18" charset="0"/>
              </a:rPr>
              <a:t>Speed Calculation:</a:t>
            </a:r>
            <a:endParaRPr lang="en-US" altLang="en-US" b="1" dirty="0">
              <a:solidFill>
                <a:schemeClr val="bg1"/>
              </a:solidFill>
              <a:latin typeface="Times New Roman" panose="02020603050405020304" pitchFamily="18" charset="0"/>
              <a:cs typeface="Times New Roman" panose="02020603050405020304" pitchFamily="18" charset="0"/>
            </a:endParaRPr>
          </a:p>
          <a:p>
            <a:pPr indent="0" algn="just">
              <a:buFont typeface="Wingdings" panose="05000000000000000000" pitchFamily="2" charset="2"/>
              <a:buNone/>
            </a:pPr>
            <a:r>
              <a:rPr lang="en-US" altLang="en-US" dirty="0">
                <a:solidFill>
                  <a:schemeClr val="bg1"/>
                </a:solidFill>
                <a:latin typeface="Times New Roman" panose="02020603050405020304" pitchFamily="18" charset="0"/>
                <a:cs typeface="Times New Roman" panose="02020603050405020304" pitchFamily="18" charset="0"/>
              </a:rPr>
              <a:t>       The distance is the known distance between the two sensors, and the time is the difference between when the </a:t>
            </a:r>
            <a:endParaRPr lang="en-US" altLang="en-US" dirty="0">
              <a:solidFill>
                <a:schemeClr val="bg1"/>
              </a:solidFill>
              <a:latin typeface="Times New Roman" panose="02020603050405020304" pitchFamily="18" charset="0"/>
              <a:cs typeface="Times New Roman" panose="02020603050405020304" pitchFamily="18" charset="0"/>
            </a:endParaRPr>
          </a:p>
          <a:p>
            <a:pPr indent="0" algn="just">
              <a:buFont typeface="Wingdings" panose="05000000000000000000" pitchFamily="2" charset="2"/>
              <a:buNone/>
            </a:pPr>
            <a:r>
              <a:rPr lang="en-US" altLang="en-US" dirty="0">
                <a:solidFill>
                  <a:schemeClr val="bg1"/>
                </a:solidFill>
                <a:latin typeface="Times New Roman" panose="02020603050405020304" pitchFamily="18" charset="0"/>
                <a:cs typeface="Times New Roman" panose="02020603050405020304" pitchFamily="18" charset="0"/>
              </a:rPr>
              <a:t>        vehicle crosses sensor1 and sensor2.</a:t>
            </a:r>
            <a:endParaRPr lang="en-US" altLang="en-US"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altLang="en-US" b="1" dirty="0">
                <a:solidFill>
                  <a:schemeClr val="bg1"/>
                </a:solidFill>
                <a:latin typeface="Times New Roman" panose="02020603050405020304" pitchFamily="18" charset="0"/>
                <a:cs typeface="Times New Roman" panose="02020603050405020304" pitchFamily="18" charset="0"/>
              </a:rPr>
              <a:t>Buzzer for Over-speeding:</a:t>
            </a:r>
            <a:endParaRPr lang="en-US" altLang="en-US" b="1" dirty="0">
              <a:solidFill>
                <a:schemeClr val="bg1"/>
              </a:solidFill>
              <a:latin typeface="Times New Roman" panose="02020603050405020304" pitchFamily="18" charset="0"/>
              <a:cs typeface="Times New Roman" panose="02020603050405020304" pitchFamily="18" charset="0"/>
            </a:endParaRPr>
          </a:p>
          <a:p>
            <a:pPr indent="0" algn="just">
              <a:buFont typeface="Wingdings" panose="05000000000000000000" pitchFamily="2" charset="2"/>
              <a:buNone/>
            </a:pPr>
            <a:r>
              <a:rPr lang="en-US" altLang="en-US" dirty="0">
                <a:solidFill>
                  <a:schemeClr val="bg1"/>
                </a:solidFill>
                <a:latin typeface="Times New Roman" panose="02020603050405020304" pitchFamily="18" charset="0"/>
                <a:cs typeface="Times New Roman" panose="02020603050405020304" pitchFamily="18" charset="0"/>
              </a:rPr>
              <a:t>       If the calculated speed exceeds speed the buzzer is triggered</a:t>
            </a:r>
            <a:r>
              <a:rPr lang="en-US" altLang="en-US" sz="2800" dirty="0">
                <a:solidFill>
                  <a:schemeClr val="bg1"/>
                </a:solidFill>
                <a:latin typeface="Times New Roman" panose="02020603050405020304" pitchFamily="18" charset="0"/>
                <a:cs typeface="Times New Roman" panose="02020603050405020304" pitchFamily="18" charset="0"/>
              </a:rPr>
              <a:t> </a:t>
            </a:r>
            <a:r>
              <a:rPr lang="en-US" altLang="en-US" dirty="0">
                <a:solidFill>
                  <a:schemeClr val="bg1"/>
                </a:solidFill>
                <a:latin typeface="Times New Roman" panose="02020603050405020304" pitchFamily="18" charset="0"/>
                <a:cs typeface="Times New Roman" panose="02020603050405020304" pitchFamily="18" charset="0"/>
              </a:rPr>
              <a:t>to indicate over-speeding.</a:t>
            </a:r>
            <a:endParaRPr lang="en-US"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14641" y="396373"/>
            <a:ext cx="6723137" cy="583565"/>
          </a:xfrm>
          <a:prstGeom prst="rect">
            <a:avLst/>
          </a:prstGeom>
          <a:noFill/>
        </p:spPr>
        <p:txBody>
          <a:bodyPr wrap="square">
            <a:spAutoFit/>
          </a:bodyPr>
          <a:lstStyle/>
          <a:p>
            <a:r>
              <a:rPr lang="en-US" altLang="en-IN" sz="3200" i="1" dirty="0">
                <a:solidFill>
                  <a:schemeClr val="tx2">
                    <a:lumMod val="75000"/>
                  </a:schemeClr>
                </a:solidFill>
                <a:latin typeface="Arial Black" panose="020B0A04020102020204" pitchFamily="34" charset="0"/>
              </a:rPr>
              <a:t>RESULT ANALYSIS</a:t>
            </a:r>
            <a:endParaRPr lang="en-US" altLang="en-IN" sz="3200" i="1" dirty="0">
              <a:solidFill>
                <a:schemeClr val="tx2">
                  <a:lumMod val="75000"/>
                </a:schemeClr>
              </a:solidFill>
              <a:latin typeface="Arial Black" panose="020B0A04020102020204" pitchFamily="34" charset="0"/>
            </a:endParaRPr>
          </a:p>
        </p:txBody>
      </p:sp>
      <p:sp>
        <p:nvSpPr>
          <p:cNvPr id="2" name="Text Box 1"/>
          <p:cNvSpPr txBox="1"/>
          <p:nvPr/>
        </p:nvSpPr>
        <p:spPr>
          <a:xfrm>
            <a:off x="3556000" y="-9302115"/>
            <a:ext cx="5080000" cy="1005205"/>
          </a:xfrm>
          <a:prstGeom prst="rect">
            <a:avLst/>
          </a:prstGeom>
        </p:spPr>
        <p:txBody>
          <a:bodyPr>
            <a:spAutoFit/>
          </a:bodyPr>
          <a:lstStyle/>
          <a:p>
            <a:pPr>
              <a:spcAft>
                <a:spcPct val="60000"/>
              </a:spcAft>
            </a:pPr>
            <a:r>
              <a:rPr sz="1600"/>
              <a:t>may cause detection issues).</a:t>
            </a:r>
            <a:endParaRPr sz="1600"/>
          </a:p>
          <a:p>
            <a:pPr lvl="2">
              <a:buFont typeface="Arial" panose="020B0604020202020204"/>
              <a:buChar char="•"/>
            </a:pPr>
            <a:endParaRPr sz="1600"/>
          </a:p>
          <a:p>
            <a:pPr indent="0">
              <a:buNone/>
            </a:pPr>
            <a:r>
              <a:rPr sz="1600"/>
              <a:t>are</a:t>
            </a:r>
            <a:endParaRPr sz="1600"/>
          </a:p>
        </p:txBody>
      </p:sp>
      <p:sp>
        <p:nvSpPr>
          <p:cNvPr id="5" name="Text Box 4"/>
          <p:cNvSpPr txBox="1"/>
          <p:nvPr/>
        </p:nvSpPr>
        <p:spPr>
          <a:xfrm>
            <a:off x="7655560" y="0"/>
            <a:ext cx="1218565" cy="5070475"/>
          </a:xfrm>
          <a:prstGeom prst="rect">
            <a:avLst/>
          </a:prstGeom>
          <a:noFill/>
        </p:spPr>
        <p:txBody>
          <a:bodyPr wrap="square" rtlCol="0">
            <a:noAutofit/>
          </a:bodyPr>
          <a:lstStyle/>
          <a:p>
            <a:endParaRPr lang="en-US"/>
          </a:p>
        </p:txBody>
      </p:sp>
      <p:pic>
        <p:nvPicPr>
          <p:cNvPr id="6" name="Picture 5"/>
          <p:cNvPicPr>
            <a:picLocks noChangeAspect="1"/>
          </p:cNvPicPr>
          <p:nvPr/>
        </p:nvPicPr>
        <p:blipFill>
          <a:blip r:embed="rId1"/>
          <a:stretch>
            <a:fillRect/>
          </a:stretch>
        </p:blipFill>
        <p:spPr>
          <a:xfrm>
            <a:off x="1364615" y="1411605"/>
            <a:ext cx="9250680" cy="520382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414641" y="396373"/>
            <a:ext cx="6723137" cy="584775"/>
          </a:xfrm>
          <a:prstGeom prst="rect">
            <a:avLst/>
          </a:prstGeom>
          <a:noFill/>
        </p:spPr>
        <p:txBody>
          <a:bodyPr wrap="square">
            <a:spAutoFit/>
          </a:bodyPr>
          <a:lstStyle/>
          <a:p>
            <a:r>
              <a:rPr lang="en-US" sz="3200" i="1" dirty="0">
                <a:solidFill>
                  <a:schemeClr val="tx2">
                    <a:lumMod val="75000"/>
                  </a:schemeClr>
                </a:solidFill>
                <a:latin typeface="Arial Black" panose="020B0A04020102020204" pitchFamily="34" charset="0"/>
              </a:rPr>
              <a:t>Conclusion</a:t>
            </a:r>
            <a:endParaRPr lang="en-IN" sz="3200" i="1" dirty="0">
              <a:solidFill>
                <a:schemeClr val="tx2">
                  <a:lumMod val="75000"/>
                </a:schemeClr>
              </a:solidFill>
              <a:latin typeface="Arial Black" panose="020B0A04020102020204" pitchFamily="34" charset="0"/>
            </a:endParaRPr>
          </a:p>
        </p:txBody>
      </p:sp>
      <p:sp>
        <p:nvSpPr>
          <p:cNvPr id="4" name="TextBox 3"/>
          <p:cNvSpPr txBox="1"/>
          <p:nvPr/>
        </p:nvSpPr>
        <p:spPr>
          <a:xfrm>
            <a:off x="86601" y="1443841"/>
            <a:ext cx="12018798" cy="2677656"/>
          </a:xfrm>
          <a:prstGeom prst="rect">
            <a:avLst/>
          </a:prstGeom>
          <a:noFill/>
        </p:spPr>
        <p:txBody>
          <a:bodyPr wrap="square" rtlCol="0">
            <a:spAutoFit/>
          </a:bodyPr>
          <a:lstStyle/>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This project presents an innovative approach by leveraging ultrasonic and IR sensors, the system effectively detects potholes and monitors vehicle speed in real-time, providing immediate alerts to drivers.</a:t>
            </a: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It </a:t>
            </a:r>
            <a:r>
              <a:rPr lang="en-US" sz="2800" dirty="0" err="1">
                <a:solidFill>
                  <a:schemeClr val="bg1"/>
                </a:solidFill>
                <a:latin typeface="Times New Roman" panose="02020603050405020304" pitchFamily="18" charset="0"/>
                <a:cs typeface="Times New Roman" panose="02020603050405020304" pitchFamily="18" charset="0"/>
              </a:rPr>
              <a:t>signficantly</a:t>
            </a:r>
            <a:r>
              <a:rPr lang="en-US" sz="2800" dirty="0">
                <a:solidFill>
                  <a:schemeClr val="bg1"/>
                </a:solidFill>
                <a:latin typeface="Times New Roman" panose="02020603050405020304" pitchFamily="18" charset="0"/>
                <a:cs typeface="Times New Roman" panose="02020603050405020304" pitchFamily="18" charset="0"/>
              </a:rPr>
              <a:t> enhance driver awareness and safety on the roads.</a:t>
            </a: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800" dirty="0">
                <a:solidFill>
                  <a:schemeClr val="bg1"/>
                </a:solidFill>
                <a:latin typeface="Times New Roman" panose="02020603050405020304" pitchFamily="18" charset="0"/>
                <a:cs typeface="Times New Roman" panose="02020603050405020304" pitchFamily="18" charset="0"/>
              </a:rPr>
              <a:t> It provides easy accessibility for use in diverse environments, including rural areas with limited connectivity.</a:t>
            </a:r>
            <a:endParaRPr lang="en-US" sz="28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2" name="TextBox 1"/>
          <p:cNvSpPr txBox="1"/>
          <p:nvPr/>
        </p:nvSpPr>
        <p:spPr>
          <a:xfrm>
            <a:off x="2069248" y="2705725"/>
            <a:ext cx="8053504" cy="1446550"/>
          </a:xfrm>
          <a:prstGeom prst="rect">
            <a:avLst/>
          </a:prstGeom>
          <a:noFill/>
        </p:spPr>
        <p:txBody>
          <a:bodyPr wrap="square" rtlCol="0">
            <a:spAutoFit/>
          </a:bodyPr>
          <a:lstStyle/>
          <a:p>
            <a:pPr algn="ctr"/>
            <a:r>
              <a:rPr lang="en-IN" sz="8800" b="1" i="1" dirty="0">
                <a:solidFill>
                  <a:schemeClr val="bg1"/>
                </a:solidFill>
                <a:effectLst>
                  <a:outerShdw blurRad="38100" dist="38100" dir="2700000" algn="tl">
                    <a:srgbClr val="000000">
                      <a:alpha val="43137"/>
                    </a:srgbClr>
                  </a:outerShdw>
                </a:effectLst>
                <a:latin typeface="Colonna MT" panose="04020805060202030203" pitchFamily="82" charset="0"/>
                <a:ea typeface="Yu Gothic UI Semibold" panose="020B0700000000000000" pitchFamily="34" charset="-128"/>
              </a:rPr>
              <a:t>THANK YOU !</a:t>
            </a:r>
            <a:endParaRPr lang="en-IN" sz="8800" b="1" i="1" dirty="0">
              <a:solidFill>
                <a:schemeClr val="bg1"/>
              </a:solidFill>
              <a:effectLst>
                <a:outerShdw blurRad="38100" dist="38100" dir="2700000" algn="tl">
                  <a:srgbClr val="000000">
                    <a:alpha val="43137"/>
                  </a:srgbClr>
                </a:outerShdw>
              </a:effectLst>
              <a:latin typeface="Colonna MT" panose="04020805060202030203" pitchFamily="82" charset="0"/>
              <a:ea typeface="Yu Gothic UI Semibold" panose="020B0700000000000000" pitchFamily="34" charset="-128"/>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4" name="TextBox 3"/>
          <p:cNvSpPr txBox="1"/>
          <p:nvPr/>
        </p:nvSpPr>
        <p:spPr>
          <a:xfrm>
            <a:off x="203145" y="103858"/>
            <a:ext cx="9475427" cy="646331"/>
          </a:xfrm>
          <a:prstGeom prst="rect">
            <a:avLst/>
          </a:prstGeom>
          <a:solidFill>
            <a:schemeClr val="tx1"/>
          </a:solidFill>
        </p:spPr>
        <p:txBody>
          <a:bodyPr wrap="square" rtlCol="0" anchor="ctr">
            <a:spAutoFit/>
          </a:bodyPr>
          <a:lstStyle/>
          <a:p>
            <a:r>
              <a:rPr lang="en-US" sz="3600" i="1" dirty="0">
                <a:solidFill>
                  <a:schemeClr val="tx2">
                    <a:lumMod val="75000"/>
                  </a:schemeClr>
                </a:solidFill>
                <a:latin typeface="Arial Black" panose="020B0A04020102020204" pitchFamily="34" charset="0"/>
              </a:rPr>
              <a:t>Abstract</a:t>
            </a:r>
            <a:endParaRPr lang="en-IN" sz="3600" i="1" dirty="0">
              <a:solidFill>
                <a:schemeClr val="tx2">
                  <a:lumMod val="75000"/>
                </a:schemeClr>
              </a:solidFill>
              <a:latin typeface="Arial Black" panose="020B0A04020102020204" pitchFamily="34" charset="0"/>
            </a:endParaRPr>
          </a:p>
        </p:txBody>
      </p:sp>
      <p:sp>
        <p:nvSpPr>
          <p:cNvPr id="8" name="TextBox 7"/>
          <p:cNvSpPr txBox="1"/>
          <p:nvPr/>
        </p:nvSpPr>
        <p:spPr>
          <a:xfrm>
            <a:off x="0" y="1166842"/>
            <a:ext cx="12085983" cy="4399915"/>
          </a:xfrm>
          <a:prstGeom prst="rect">
            <a:avLst/>
          </a:prstGeom>
          <a:noFill/>
        </p:spPr>
        <p:txBody>
          <a:bodyPr wrap="square" rtlCol="0">
            <a:spAutoFit/>
          </a:bodyPr>
          <a:lstStyle/>
          <a:p>
            <a:pPr algn="just"/>
            <a:r>
              <a:rPr lang="en-US" sz="2800" dirty="0">
                <a:solidFill>
                  <a:schemeClr val="bg1"/>
                </a:solidFill>
                <a:latin typeface="Times New Roman" panose="02020603050405020304" pitchFamily="18" charset="0"/>
                <a:cs typeface="Times New Roman" panose="02020603050405020304" pitchFamily="18" charset="0"/>
              </a:rPr>
              <a:t>  In recent years, road safety and vehicle maintenance have become critical concerns. One major factor contributing to vehicle damage and accidents is the presence of potholes. Additionally, monitoring vehicle speed is essential for ensuring safety on the roads. The system employs ultrasonic sensors mounted on vehicles to measure the distance to the road surface, enabling the detection of potholes. Simultaneously, vehicle speed is monitored by calculating the time intervals between sensor readings. When a pothole is detected or if the vehicle exceeds a predefined speed limit, visual and auditory alerts are triggered through IR sensor and buzzer. This approach ensures immediate feedback to the driver, enhancing safety and promoting cautious driving behavior.</a:t>
            </a:r>
            <a:endParaRPr lang="en-US" sz="28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4" name="TextBox 3"/>
          <p:cNvSpPr txBox="1"/>
          <p:nvPr/>
        </p:nvSpPr>
        <p:spPr>
          <a:xfrm>
            <a:off x="333221" y="263088"/>
            <a:ext cx="3512634" cy="646331"/>
          </a:xfrm>
          <a:prstGeom prst="rect">
            <a:avLst/>
          </a:prstGeom>
          <a:solidFill>
            <a:schemeClr val="tx1"/>
          </a:solidFill>
        </p:spPr>
        <p:txBody>
          <a:bodyPr wrap="square" rtlCol="0" anchor="ctr">
            <a:spAutoFit/>
          </a:bodyPr>
          <a:lstStyle/>
          <a:p>
            <a:r>
              <a:rPr lang="en-US" sz="3600" i="1" dirty="0">
                <a:solidFill>
                  <a:schemeClr val="tx2">
                    <a:lumMod val="75000"/>
                  </a:schemeClr>
                </a:solidFill>
                <a:latin typeface="Arial Black" panose="020B0A04020102020204" pitchFamily="34" charset="0"/>
              </a:rPr>
              <a:t>Introduction</a:t>
            </a:r>
            <a:endParaRPr lang="en-IN" sz="3600" i="1" dirty="0">
              <a:solidFill>
                <a:schemeClr val="tx2">
                  <a:lumMod val="75000"/>
                </a:schemeClr>
              </a:solidFill>
              <a:latin typeface="Arial Black" panose="020B0A04020102020204" pitchFamily="34" charset="0"/>
            </a:endParaRPr>
          </a:p>
        </p:txBody>
      </p:sp>
      <p:sp>
        <p:nvSpPr>
          <p:cNvPr id="5" name="TextBox 4"/>
          <p:cNvSpPr txBox="1"/>
          <p:nvPr/>
        </p:nvSpPr>
        <p:spPr>
          <a:xfrm>
            <a:off x="518614" y="1610014"/>
            <a:ext cx="11395881" cy="3416320"/>
          </a:xfrm>
          <a:prstGeom prst="rect">
            <a:avLst/>
          </a:prstGeom>
          <a:noFill/>
        </p:spPr>
        <p:txBody>
          <a:bodyPr wrap="square">
            <a:spAutoFit/>
          </a:bodyPr>
          <a:lstStyle/>
          <a:p>
            <a:pPr marL="457200" indent="-457200" algn="just">
              <a:buFont typeface="Wingdings" panose="05000000000000000000" pitchFamily="2" charset="2"/>
              <a:buChar char="Ø"/>
            </a:pPr>
            <a:r>
              <a:rPr lang="en-US" sz="3600" dirty="0">
                <a:solidFill>
                  <a:schemeClr val="bg1"/>
                </a:solidFill>
                <a:latin typeface="Times New Roman" panose="02020603050405020304" pitchFamily="18" charset="0"/>
                <a:cs typeface="Times New Roman" panose="02020603050405020304" pitchFamily="18" charset="0"/>
              </a:rPr>
              <a:t>As population grows, maintaining safe and efficient roadways has become increasingly challenging. </a:t>
            </a:r>
            <a:endParaRPr lang="en-US" sz="3600" dirty="0">
              <a:solidFill>
                <a:schemeClr val="bg1"/>
              </a:solidFill>
              <a:latin typeface="Times New Roman" panose="02020603050405020304" pitchFamily="18" charset="0"/>
              <a:cs typeface="Times New Roman" panose="02020603050405020304" pitchFamily="18" charset="0"/>
            </a:endParaRPr>
          </a:p>
          <a:p>
            <a:pPr algn="just"/>
            <a:endParaRPr lang="en-US" sz="36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Ø"/>
            </a:pPr>
            <a:r>
              <a:rPr lang="en-US" sz="3600" dirty="0">
                <a:solidFill>
                  <a:schemeClr val="bg1"/>
                </a:solidFill>
                <a:latin typeface="Times New Roman" panose="02020603050405020304" pitchFamily="18" charset="0"/>
                <a:cs typeface="Times New Roman" panose="02020603050405020304" pitchFamily="18" charset="0"/>
              </a:rPr>
              <a:t>Potholes and speeding are two significant issues that compromise road safety, leading to accidents and vehicle damage. </a:t>
            </a:r>
            <a:endParaRPr lang="en-US" sz="36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4" name="TextBox 3"/>
          <p:cNvSpPr txBox="1"/>
          <p:nvPr/>
        </p:nvSpPr>
        <p:spPr>
          <a:xfrm>
            <a:off x="203145" y="103858"/>
            <a:ext cx="9475427" cy="646331"/>
          </a:xfrm>
          <a:prstGeom prst="rect">
            <a:avLst/>
          </a:prstGeom>
          <a:solidFill>
            <a:schemeClr val="tx1"/>
          </a:solidFill>
        </p:spPr>
        <p:txBody>
          <a:bodyPr wrap="square" rtlCol="0" anchor="ctr">
            <a:spAutoFit/>
          </a:bodyPr>
          <a:lstStyle/>
          <a:p>
            <a:r>
              <a:rPr lang="en-US" sz="3600" i="1" dirty="0">
                <a:solidFill>
                  <a:schemeClr val="tx2">
                    <a:lumMod val="75000"/>
                  </a:schemeClr>
                </a:solidFill>
                <a:latin typeface="Arial Black" panose="020B0A04020102020204" pitchFamily="34" charset="0"/>
              </a:rPr>
              <a:t>Introduction</a:t>
            </a:r>
            <a:endParaRPr lang="en-IN" sz="3600" i="1" dirty="0">
              <a:solidFill>
                <a:schemeClr val="tx2">
                  <a:lumMod val="75000"/>
                </a:schemeClr>
              </a:solidFill>
              <a:latin typeface="Arial Black" panose="020B0A04020102020204" pitchFamily="34" charset="0"/>
            </a:endParaRPr>
          </a:p>
        </p:txBody>
      </p:sp>
      <p:sp>
        <p:nvSpPr>
          <p:cNvPr id="8" name="TextBox 7"/>
          <p:cNvSpPr txBox="1"/>
          <p:nvPr/>
        </p:nvSpPr>
        <p:spPr>
          <a:xfrm>
            <a:off x="0" y="1166842"/>
            <a:ext cx="12085983" cy="4401205"/>
          </a:xfrm>
          <a:prstGeom prst="rect">
            <a:avLst/>
          </a:prstGeom>
          <a:noFill/>
        </p:spPr>
        <p:txBody>
          <a:bodyPr wrap="square" rtlCol="0">
            <a:spAutoFit/>
          </a:bodyPr>
          <a:lstStyle/>
          <a:p>
            <a:pPr marL="457200" indent="-457200" algn="just">
              <a:buFont typeface="Wingdings" panose="05000000000000000000" pitchFamily="2" charset="2"/>
              <a:buChar char="Ø"/>
            </a:pPr>
            <a:r>
              <a:rPr lang="en-US" sz="4000" dirty="0">
                <a:solidFill>
                  <a:schemeClr val="bg1"/>
                </a:solidFill>
                <a:latin typeface="Times New Roman" panose="02020603050405020304" pitchFamily="18" charset="0"/>
                <a:cs typeface="Times New Roman" panose="02020603050405020304" pitchFamily="18" charset="0"/>
              </a:rPr>
              <a:t>Traditional methods for monitoring road conditions often rely on centralized systems, which can be expensive and require extensive infrastructure. </a:t>
            </a:r>
            <a:endParaRPr lang="en-US" sz="4000" dirty="0">
              <a:solidFill>
                <a:schemeClr val="bg1"/>
              </a:solidFill>
              <a:latin typeface="Times New Roman" panose="02020603050405020304" pitchFamily="18" charset="0"/>
              <a:cs typeface="Times New Roman" panose="02020603050405020304" pitchFamily="18" charset="0"/>
            </a:endParaRPr>
          </a:p>
          <a:p>
            <a:pPr algn="just"/>
            <a:endParaRPr lang="en-US" sz="40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Ø"/>
            </a:pPr>
            <a:r>
              <a:rPr lang="en-US" sz="4000" dirty="0">
                <a:solidFill>
                  <a:schemeClr val="bg1"/>
                </a:solidFill>
                <a:latin typeface="Times New Roman" panose="02020603050405020304" pitchFamily="18" charset="0"/>
                <a:cs typeface="Times New Roman" panose="02020603050405020304" pitchFamily="18" charset="0"/>
              </a:rPr>
              <a:t>To drivers, leaving them unaware of potential hazards until Additionally, these systems may not provide real-time feedback  it is too late.</a:t>
            </a:r>
            <a:endParaRPr lang="en-US" sz="40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4" name="TextBox 3"/>
          <p:cNvSpPr txBox="1"/>
          <p:nvPr/>
        </p:nvSpPr>
        <p:spPr>
          <a:xfrm>
            <a:off x="203145" y="103858"/>
            <a:ext cx="9475427" cy="646331"/>
          </a:xfrm>
          <a:prstGeom prst="rect">
            <a:avLst/>
          </a:prstGeom>
          <a:solidFill>
            <a:schemeClr val="tx1"/>
          </a:solidFill>
        </p:spPr>
        <p:txBody>
          <a:bodyPr wrap="square" rtlCol="0" anchor="ctr">
            <a:spAutoFit/>
          </a:bodyPr>
          <a:lstStyle/>
          <a:p>
            <a:r>
              <a:rPr lang="en-US" sz="3600" i="1" dirty="0">
                <a:solidFill>
                  <a:schemeClr val="tx2">
                    <a:lumMod val="75000"/>
                  </a:schemeClr>
                </a:solidFill>
                <a:latin typeface="Arial Black" panose="020B0A04020102020204" pitchFamily="34" charset="0"/>
              </a:rPr>
              <a:t>Introduction</a:t>
            </a:r>
            <a:endParaRPr lang="en-IN" sz="3600" i="1" dirty="0">
              <a:solidFill>
                <a:schemeClr val="tx2">
                  <a:lumMod val="75000"/>
                </a:schemeClr>
              </a:solidFill>
              <a:latin typeface="Arial Black" panose="020B0A04020102020204" pitchFamily="34" charset="0"/>
            </a:endParaRPr>
          </a:p>
        </p:txBody>
      </p:sp>
      <p:sp>
        <p:nvSpPr>
          <p:cNvPr id="8" name="TextBox 7"/>
          <p:cNvSpPr txBox="1"/>
          <p:nvPr/>
        </p:nvSpPr>
        <p:spPr>
          <a:xfrm>
            <a:off x="0" y="1166842"/>
            <a:ext cx="12085983" cy="5015865"/>
          </a:xfrm>
          <a:prstGeom prst="rect">
            <a:avLst/>
          </a:prstGeom>
          <a:noFill/>
        </p:spPr>
        <p:txBody>
          <a:bodyPr wrap="square" rtlCol="0">
            <a:spAutoFit/>
          </a:bodyPr>
          <a:lstStyle/>
          <a:p>
            <a:pPr marL="457200" indent="-457200" algn="just">
              <a:buFont typeface="Wingdings" panose="05000000000000000000" pitchFamily="2" charset="2"/>
              <a:buChar char="Ø"/>
            </a:pPr>
            <a:r>
              <a:rPr lang="en-US" sz="4000" dirty="0">
                <a:solidFill>
                  <a:schemeClr val="bg1"/>
                </a:solidFill>
                <a:latin typeface="Times New Roman" panose="02020603050405020304" pitchFamily="18" charset="0"/>
                <a:cs typeface="Times New Roman" panose="02020603050405020304" pitchFamily="18" charset="0"/>
              </a:rPr>
              <a:t>This project presents a low-cost </a:t>
            </a:r>
            <a:r>
              <a:rPr lang="en-US" sz="4000" dirty="0" err="1">
                <a:solidFill>
                  <a:schemeClr val="bg1"/>
                </a:solidFill>
                <a:latin typeface="Times New Roman" panose="02020603050405020304" pitchFamily="18" charset="0"/>
                <a:cs typeface="Times New Roman" panose="02020603050405020304" pitchFamily="18" charset="0"/>
              </a:rPr>
              <a:t>loT</a:t>
            </a:r>
            <a:r>
              <a:rPr lang="en-US" sz="4000" dirty="0">
                <a:solidFill>
                  <a:schemeClr val="bg1"/>
                </a:solidFill>
                <a:latin typeface="Times New Roman" panose="02020603050405020304" pitchFamily="18" charset="0"/>
                <a:cs typeface="Times New Roman" panose="02020603050405020304" pitchFamily="18" charset="0"/>
              </a:rPr>
              <a:t>-based system that detects potholes and monitors vehicle speed .</a:t>
            </a:r>
            <a:endParaRPr lang="en-US" sz="4000" dirty="0">
              <a:solidFill>
                <a:schemeClr val="bg1"/>
              </a:solidFill>
              <a:latin typeface="Times New Roman" panose="02020603050405020304" pitchFamily="18" charset="0"/>
              <a:cs typeface="Times New Roman" panose="02020603050405020304" pitchFamily="18" charset="0"/>
            </a:endParaRPr>
          </a:p>
          <a:p>
            <a:pPr algn="just"/>
            <a:endParaRPr lang="en-US" sz="40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Ø"/>
            </a:pPr>
            <a:r>
              <a:rPr lang="en-US" sz="4000" dirty="0">
                <a:solidFill>
                  <a:schemeClr val="bg1"/>
                </a:solidFill>
                <a:latin typeface="Times New Roman" panose="02020603050405020304" pitchFamily="18" charset="0"/>
                <a:cs typeface="Times New Roman" panose="02020603050405020304" pitchFamily="18" charset="0"/>
              </a:rPr>
              <a:t>When a pothole is detected , the system activates visual alerts through audible warnings via buzzers, providing immediate feedback to the driver. </a:t>
            </a:r>
            <a:endParaRPr lang="en-US" sz="4000" dirty="0">
              <a:solidFill>
                <a:schemeClr val="bg1"/>
              </a:solidFill>
              <a:latin typeface="Times New Roman" panose="02020603050405020304" pitchFamily="18" charset="0"/>
              <a:cs typeface="Times New Roman" panose="02020603050405020304" pitchFamily="18" charset="0"/>
            </a:endParaRPr>
          </a:p>
          <a:p>
            <a:pPr algn="just"/>
            <a:endParaRPr lang="en-US" sz="4000" dirty="0">
              <a:solidFill>
                <a:schemeClr val="bg1"/>
              </a:solidFill>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Ø"/>
            </a:pPr>
            <a:r>
              <a:rPr lang="en-US" sz="4000" dirty="0">
                <a:solidFill>
                  <a:schemeClr val="bg1"/>
                </a:solidFill>
                <a:latin typeface="Times New Roman" panose="02020603050405020304" pitchFamily="18" charset="0"/>
                <a:cs typeface="Times New Roman" panose="02020603050405020304" pitchFamily="18" charset="0"/>
              </a:rPr>
              <a:t>This approach enhances safety.</a:t>
            </a:r>
            <a:endParaRPr lang="en-US" sz="40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4" name="TextBox 3"/>
          <p:cNvSpPr txBox="1"/>
          <p:nvPr/>
        </p:nvSpPr>
        <p:spPr>
          <a:xfrm>
            <a:off x="203145" y="103858"/>
            <a:ext cx="5349515" cy="646331"/>
          </a:xfrm>
          <a:prstGeom prst="rect">
            <a:avLst/>
          </a:prstGeom>
          <a:solidFill>
            <a:schemeClr val="tx1"/>
          </a:solidFill>
        </p:spPr>
        <p:txBody>
          <a:bodyPr wrap="square" rtlCol="0" anchor="ctr">
            <a:spAutoFit/>
          </a:bodyPr>
          <a:lstStyle/>
          <a:p>
            <a:r>
              <a:rPr lang="en-IN" sz="3600" i="1" dirty="0">
                <a:solidFill>
                  <a:schemeClr val="tx2">
                    <a:lumMod val="75000"/>
                  </a:schemeClr>
                </a:solidFill>
                <a:latin typeface="Arial Black" panose="020B0A04020102020204" pitchFamily="34" charset="0"/>
              </a:rPr>
              <a:t>Literature Survey:-</a:t>
            </a:r>
            <a:endParaRPr lang="en-IN" sz="3600" i="1" dirty="0">
              <a:solidFill>
                <a:schemeClr val="tx2">
                  <a:lumMod val="75000"/>
                </a:schemeClr>
              </a:solidFill>
              <a:latin typeface="Arial Black" panose="020B0A04020102020204" pitchFamily="34" charset="0"/>
            </a:endParaRPr>
          </a:p>
        </p:txBody>
      </p:sp>
      <p:sp>
        <p:nvSpPr>
          <p:cNvPr id="8" name="TextBox 7"/>
          <p:cNvSpPr txBox="1"/>
          <p:nvPr/>
        </p:nvSpPr>
        <p:spPr>
          <a:xfrm>
            <a:off x="534571" y="926722"/>
            <a:ext cx="11440411" cy="4739759"/>
          </a:xfrm>
          <a:prstGeom prst="rect">
            <a:avLst/>
          </a:prstGeom>
          <a:noFill/>
        </p:spPr>
        <p:txBody>
          <a:bodyPr wrap="square" rtlCol="0">
            <a:spAutoFit/>
          </a:bodyPr>
          <a:lstStyle/>
          <a:p>
            <a:pPr marL="0" indent="0">
              <a:buNone/>
            </a:pP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1. An Advanced IoT-Based System for Real-Time Pothole Detection, Tracking, and Maintenance</a:t>
            </a: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sz="14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Authors : </a:t>
            </a:r>
            <a:r>
              <a:rPr lang="en-US" sz="2000" b="1" dirty="0" err="1">
                <a:solidFill>
                  <a:schemeClr val="bg1">
                    <a:lumMod val="95000"/>
                    <a:lumOff val="5000"/>
                  </a:schemeClr>
                </a:solidFill>
                <a:latin typeface="Times New Roman" panose="02020603050405020304" pitchFamily="18" charset="0"/>
                <a:cs typeface="Times New Roman" panose="02020603050405020304" pitchFamily="18" charset="0"/>
              </a:rPr>
              <a:t>Mr.Sahel</a:t>
            </a: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US" sz="2000" b="1" dirty="0" err="1">
                <a:solidFill>
                  <a:schemeClr val="bg1">
                    <a:lumMod val="95000"/>
                    <a:lumOff val="5000"/>
                  </a:schemeClr>
                </a:solidFill>
                <a:latin typeface="Times New Roman" panose="02020603050405020304" pitchFamily="18" charset="0"/>
                <a:cs typeface="Times New Roman" panose="02020603050405020304" pitchFamily="18" charset="0"/>
              </a:rPr>
              <a:t>Bej</a:t>
            </a: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US" sz="2000" b="1" dirty="0" err="1">
                <a:solidFill>
                  <a:schemeClr val="bg1">
                    <a:lumMod val="95000"/>
                    <a:lumOff val="5000"/>
                  </a:schemeClr>
                </a:solidFill>
                <a:latin typeface="Times New Roman" panose="02020603050405020304" pitchFamily="18" charset="0"/>
                <a:cs typeface="Times New Roman" panose="02020603050405020304" pitchFamily="18" charset="0"/>
              </a:rPr>
              <a:t>Swarnava</a:t>
            </a: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 Roy, </a:t>
            </a:r>
            <a:r>
              <a:rPr lang="en-US" sz="2000" b="1" dirty="0" err="1">
                <a:solidFill>
                  <a:schemeClr val="bg1">
                    <a:lumMod val="95000"/>
                    <a:lumOff val="5000"/>
                  </a:schemeClr>
                </a:solidFill>
                <a:latin typeface="Times New Roman" panose="02020603050405020304" pitchFamily="18" charset="0"/>
                <a:cs typeface="Times New Roman" panose="02020603050405020304" pitchFamily="18" charset="0"/>
              </a:rPr>
              <a:t>Satyabrata</a:t>
            </a: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US" sz="2000" b="1" dirty="0" err="1">
                <a:solidFill>
                  <a:schemeClr val="bg1">
                    <a:lumMod val="95000"/>
                    <a:lumOff val="5000"/>
                  </a:schemeClr>
                </a:solidFill>
                <a:latin typeface="Times New Roman" panose="02020603050405020304" pitchFamily="18" charset="0"/>
                <a:cs typeface="Times New Roman" panose="02020603050405020304" pitchFamily="18" charset="0"/>
              </a:rPr>
              <a:t>Maity</a:t>
            </a: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sz="12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Published in Year :2023 </a:t>
            </a: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lgn="just">
              <a:buNone/>
            </a:pPr>
            <a:r>
              <a:rPr lang="en-US" sz="2800" dirty="0">
                <a:solidFill>
                  <a:schemeClr val="bg1"/>
                </a:solidFill>
                <a:latin typeface="Times New Roman" panose="02020603050405020304" pitchFamily="18" charset="0"/>
                <a:cs typeface="Times New Roman" panose="02020603050405020304" pitchFamily="18" charset="0"/>
              </a:rPr>
              <a:t>This paper proposed a IOT system which offers a promising solution to address the growing issue of road maintenance and </a:t>
            </a:r>
            <a:r>
              <a:rPr lang="en-US" sz="2800" dirty="0" err="1">
                <a:solidFill>
                  <a:schemeClr val="bg1"/>
                </a:solidFill>
                <a:latin typeface="Times New Roman" panose="02020603050405020304" pitchFamily="18" charset="0"/>
                <a:cs typeface="Times New Roman" panose="02020603050405020304" pitchFamily="18" charset="0"/>
              </a:rPr>
              <a:t>safety.By</a:t>
            </a:r>
            <a:r>
              <a:rPr lang="en-US" sz="2800" dirty="0">
                <a:solidFill>
                  <a:schemeClr val="bg1"/>
                </a:solidFill>
                <a:latin typeface="Times New Roman" panose="02020603050405020304" pitchFamily="18" charset="0"/>
                <a:cs typeface="Times New Roman" panose="02020603050405020304" pitchFamily="18" charset="0"/>
              </a:rPr>
              <a:t> integrating deep learning-based object detection with ultrasonic sensors, the system effectively detects and tracks potholes, contributing to improved road condition </a:t>
            </a:r>
            <a:r>
              <a:rPr lang="en-US" sz="2800" dirty="0" err="1">
                <a:solidFill>
                  <a:schemeClr val="bg1"/>
                </a:solidFill>
                <a:latin typeface="Times New Roman" panose="02020603050405020304" pitchFamily="18" charset="0"/>
                <a:cs typeface="Times New Roman" panose="02020603050405020304" pitchFamily="18" charset="0"/>
              </a:rPr>
              <a:t>monitoring.Further</a:t>
            </a:r>
            <a:r>
              <a:rPr lang="en-US" sz="2800" dirty="0">
                <a:solidFill>
                  <a:schemeClr val="bg1"/>
                </a:solidFill>
                <a:latin typeface="Times New Roman" panose="02020603050405020304" pitchFamily="18" charset="0"/>
                <a:cs typeface="Times New Roman" panose="02020603050405020304" pitchFamily="18" charset="0"/>
              </a:rPr>
              <a:t> studies on real-world implementation in different environments will be crucial to assess the system's scalability and potential for widespread adoption.</a:t>
            </a:r>
            <a:endParaRPr lang="en-US" sz="2800" dirty="0">
              <a:solidFill>
                <a:schemeClr val="bg1">
                  <a:lumMod val="95000"/>
                  <a:lumOff val="5000"/>
                </a:schemeClr>
              </a:solidFill>
              <a:highlight>
                <a:srgbClr val="000000"/>
              </a:highlight>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198783" y="291547"/>
            <a:ext cx="7500730" cy="1077218"/>
          </a:xfrm>
          <a:prstGeom prst="rect">
            <a:avLst/>
          </a:prstGeom>
          <a:noFill/>
        </p:spPr>
        <p:txBody>
          <a:bodyPr wrap="square">
            <a:spAutoFit/>
          </a:bodyPr>
          <a:lstStyle/>
          <a:p>
            <a:r>
              <a:rPr lang="en-IN" sz="3200" i="1" dirty="0">
                <a:solidFill>
                  <a:schemeClr val="tx2">
                    <a:lumMod val="75000"/>
                  </a:schemeClr>
                </a:solidFill>
                <a:latin typeface="Arial Black" panose="020B0A04020102020204" pitchFamily="34" charset="0"/>
              </a:rPr>
              <a:t>Literature Survey</a:t>
            </a:r>
            <a:endParaRPr lang="en-IN" sz="3200" i="1" dirty="0">
              <a:solidFill>
                <a:schemeClr val="tx2">
                  <a:lumMod val="75000"/>
                </a:schemeClr>
              </a:solidFill>
              <a:latin typeface="Arial Black" panose="020B0A04020102020204" pitchFamily="34" charset="0"/>
            </a:endParaRPr>
          </a:p>
          <a:p>
            <a:endParaRPr lang="en-IN" sz="3200" i="1" dirty="0">
              <a:solidFill>
                <a:schemeClr val="tx2">
                  <a:lumMod val="75000"/>
                </a:schemeClr>
              </a:solidFill>
              <a:latin typeface="Arial Black" panose="020B0A04020102020204" pitchFamily="34" charset="0"/>
            </a:endParaRPr>
          </a:p>
        </p:txBody>
      </p:sp>
      <p:sp>
        <p:nvSpPr>
          <p:cNvPr id="4" name="TextBox 3"/>
          <p:cNvSpPr txBox="1"/>
          <p:nvPr/>
        </p:nvSpPr>
        <p:spPr>
          <a:xfrm>
            <a:off x="318052" y="1410080"/>
            <a:ext cx="11383618" cy="4001095"/>
          </a:xfrm>
          <a:prstGeom prst="rect">
            <a:avLst/>
          </a:prstGeom>
          <a:noFill/>
        </p:spPr>
        <p:txBody>
          <a:bodyPr wrap="square">
            <a:spAutoFit/>
          </a:bodyPr>
          <a:lstStyle/>
          <a:p>
            <a:pPr marL="0" indent="0">
              <a:buNone/>
            </a:pPr>
            <a:r>
              <a:rPr lang="en-US" sz="2400" b="1" dirty="0">
                <a:solidFill>
                  <a:schemeClr val="bg1">
                    <a:lumMod val="95000"/>
                    <a:lumOff val="5000"/>
                  </a:schemeClr>
                </a:solidFill>
                <a:latin typeface="Times New Roman" panose="02020603050405020304" pitchFamily="18" charset="0"/>
                <a:cs typeface="Times New Roman" panose="02020603050405020304" pitchFamily="18" charset="0"/>
              </a:rPr>
              <a:t>2. Sensor-based espial of potholes and humps on roads with instant notification alert using IoT </a:t>
            </a:r>
            <a:endParaRPr lang="en-US" sz="24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sz="11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r>
              <a:rPr lang="en-US" sz="2400" b="1" dirty="0">
                <a:solidFill>
                  <a:schemeClr val="bg1">
                    <a:lumMod val="95000"/>
                    <a:lumOff val="5000"/>
                  </a:schemeClr>
                </a:solidFill>
                <a:latin typeface="Times New Roman" panose="02020603050405020304" pitchFamily="18" charset="0"/>
                <a:cs typeface="Times New Roman" panose="02020603050405020304" pitchFamily="18" charset="0"/>
              </a:rPr>
              <a:t>Authors :</a:t>
            </a:r>
            <a:r>
              <a:rPr lang="en-US" sz="2400" b="1" dirty="0" err="1">
                <a:solidFill>
                  <a:schemeClr val="bg1">
                    <a:lumMod val="95000"/>
                    <a:lumOff val="5000"/>
                  </a:schemeClr>
                </a:solidFill>
                <a:latin typeface="Times New Roman" panose="02020603050405020304" pitchFamily="18" charset="0"/>
                <a:cs typeface="Times New Roman" panose="02020603050405020304" pitchFamily="18" charset="0"/>
              </a:rPr>
              <a:t>Mr</a:t>
            </a:r>
            <a:r>
              <a:rPr lang="en-US" sz="24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IN" sz="2400" b="1" dirty="0" err="1">
                <a:solidFill>
                  <a:schemeClr val="bg1">
                    <a:lumMod val="95000"/>
                    <a:lumOff val="5000"/>
                  </a:schemeClr>
                </a:solidFill>
                <a:latin typeface="Times New Roman" panose="02020603050405020304" pitchFamily="18" charset="0"/>
                <a:cs typeface="Times New Roman" panose="02020603050405020304" pitchFamily="18" charset="0"/>
              </a:rPr>
              <a:t>G.Prakash</a:t>
            </a:r>
            <a:r>
              <a:rPr lang="en-IN" sz="2400" b="1" dirty="0">
                <a:solidFill>
                  <a:schemeClr val="bg1">
                    <a:lumMod val="95000"/>
                    <a:lumOff val="5000"/>
                  </a:schemeClr>
                </a:solidFill>
                <a:latin typeface="Times New Roman" panose="02020603050405020304" pitchFamily="18" charset="0"/>
                <a:cs typeface="Times New Roman" panose="02020603050405020304" pitchFamily="18" charset="0"/>
              </a:rPr>
              <a:t> , </a:t>
            </a:r>
            <a:r>
              <a:rPr lang="en-IN" sz="2400" b="1" dirty="0" err="1">
                <a:solidFill>
                  <a:schemeClr val="bg1">
                    <a:lumMod val="95000"/>
                    <a:lumOff val="5000"/>
                  </a:schemeClr>
                </a:solidFill>
                <a:latin typeface="Times New Roman" panose="02020603050405020304" pitchFamily="18" charset="0"/>
                <a:cs typeface="Times New Roman" panose="02020603050405020304" pitchFamily="18" charset="0"/>
              </a:rPr>
              <a:t>Raadha</a:t>
            </a:r>
            <a:r>
              <a:rPr lang="en-IN" sz="2400" b="1" dirty="0">
                <a:solidFill>
                  <a:schemeClr val="bg1">
                    <a:lumMod val="95000"/>
                    <a:lumOff val="5000"/>
                  </a:schemeClr>
                </a:solidFill>
                <a:latin typeface="Times New Roman" panose="02020603050405020304" pitchFamily="18" charset="0"/>
                <a:cs typeface="Times New Roman" panose="02020603050405020304" pitchFamily="18" charset="0"/>
              </a:rPr>
              <a:t> S, Tanu Swami  </a:t>
            </a:r>
            <a:endParaRPr lang="en-IN" sz="24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sz="11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r>
              <a:rPr lang="en-US" sz="2400" b="1" dirty="0">
                <a:solidFill>
                  <a:schemeClr val="bg1">
                    <a:lumMod val="95000"/>
                    <a:lumOff val="5000"/>
                  </a:schemeClr>
                </a:solidFill>
                <a:latin typeface="Times New Roman" panose="02020603050405020304" pitchFamily="18" charset="0"/>
                <a:cs typeface="Times New Roman" panose="02020603050405020304" pitchFamily="18" charset="0"/>
              </a:rPr>
              <a:t>Published in Year :2022</a:t>
            </a:r>
            <a:endParaRPr lang="en-US" sz="24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sz="2400" b="1" dirty="0">
              <a:solidFill>
                <a:schemeClr val="bg1">
                  <a:lumMod val="95000"/>
                  <a:lumOff val="5000"/>
                </a:schemeClr>
              </a:solidFill>
              <a:latin typeface="Times New Roman" panose="02020603050405020304" pitchFamily="18" charset="0"/>
              <a:cs typeface="Times New Roman" panose="02020603050405020304" pitchFamily="18" charset="0"/>
            </a:endParaRPr>
          </a:p>
          <a:p>
            <a:pPr algn="just"/>
            <a:r>
              <a:rPr lang="en-US" sz="2800" dirty="0">
                <a:solidFill>
                  <a:schemeClr val="bg1"/>
                </a:solidFill>
                <a:latin typeface="Times New Roman" panose="02020603050405020304" pitchFamily="18" charset="0"/>
                <a:cs typeface="Times New Roman" panose="02020603050405020304" pitchFamily="18" charset="0"/>
              </a:rPr>
              <a:t>In this paper the author proposed that Manual detection of potholes in roads can be  time-consuming, inaccurate </a:t>
            </a:r>
            <a:r>
              <a:rPr lang="en-US" sz="2800">
                <a:solidFill>
                  <a:schemeClr val="bg1"/>
                </a:solidFill>
                <a:latin typeface="Times New Roman" panose="02020603050405020304" pitchFamily="18" charset="0"/>
                <a:cs typeface="Times New Roman" panose="02020603050405020304" pitchFamily="18" charset="0"/>
              </a:rPr>
              <a:t>and in efficient</a:t>
            </a:r>
            <a:r>
              <a:rPr lang="en-US" sz="2800" dirty="0" err="1">
                <a:solidFill>
                  <a:schemeClr val="bg1"/>
                </a:solidFill>
                <a:latin typeface="Times New Roman" panose="02020603050405020304" pitchFamily="18" charset="0"/>
                <a:cs typeface="Times New Roman" panose="02020603050405020304" pitchFamily="18" charset="0"/>
              </a:rPr>
              <a:t>.In</a:t>
            </a:r>
            <a:r>
              <a:rPr lang="en-US" sz="2800" dirty="0">
                <a:solidFill>
                  <a:schemeClr val="bg1"/>
                </a:solidFill>
                <a:latin typeface="Times New Roman" panose="02020603050405020304" pitchFamily="18" charset="0"/>
                <a:cs typeface="Times New Roman" panose="02020603050405020304" pitchFamily="18" charset="0"/>
              </a:rPr>
              <a:t> this system the components used is  Ultrasonic sensor .further enhanced to detect different types of potholes under various conditions, such as day and night.</a:t>
            </a:r>
            <a:endParaRPr lang="en-IN" sz="28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45000">
              <a:schemeClr val="tx1">
                <a:alpha val="76000"/>
              </a:schemeClr>
            </a:gs>
            <a:gs pos="84000">
              <a:schemeClr val="accent1">
                <a:lumMod val="38000"/>
                <a:lumOff val="62000"/>
              </a:schemeClr>
            </a:gs>
            <a:gs pos="91000">
              <a:schemeClr val="accent1">
                <a:lumMod val="45000"/>
                <a:lumOff val="55000"/>
              </a:schemeClr>
            </a:gs>
            <a:gs pos="93000">
              <a:schemeClr val="accent1">
                <a:lumMod val="30000"/>
                <a:lumOff val="70000"/>
              </a:schemeClr>
            </a:gs>
          </a:gsLst>
          <a:lin ang="2700000" scaled="1"/>
        </a:gradFill>
        <a:effectLst/>
      </p:bgPr>
    </p:bg>
    <p:spTree>
      <p:nvGrpSpPr>
        <p:cNvPr id="1" name=""/>
        <p:cNvGrpSpPr/>
        <p:nvPr/>
      </p:nvGrpSpPr>
      <p:grpSpPr>
        <a:xfrm>
          <a:off x="0" y="0"/>
          <a:ext cx="0" cy="0"/>
          <a:chOff x="0" y="0"/>
          <a:chExt cx="0" cy="0"/>
        </a:xfrm>
      </p:grpSpPr>
      <p:sp>
        <p:nvSpPr>
          <p:cNvPr id="3" name="TextBox 2"/>
          <p:cNvSpPr txBox="1"/>
          <p:nvPr/>
        </p:nvSpPr>
        <p:spPr>
          <a:xfrm>
            <a:off x="290131" y="405821"/>
            <a:ext cx="5931735" cy="584775"/>
          </a:xfrm>
          <a:prstGeom prst="rect">
            <a:avLst/>
          </a:prstGeom>
          <a:noFill/>
        </p:spPr>
        <p:txBody>
          <a:bodyPr wrap="square">
            <a:spAutoFit/>
          </a:bodyPr>
          <a:lstStyle/>
          <a:p>
            <a:r>
              <a:rPr lang="en-IN" sz="3200" i="1" dirty="0">
                <a:solidFill>
                  <a:schemeClr val="tx2">
                    <a:lumMod val="75000"/>
                  </a:schemeClr>
                </a:solidFill>
                <a:latin typeface="Arial Black" panose="020B0A04020102020204" pitchFamily="34" charset="0"/>
              </a:rPr>
              <a:t>Literature Survey:-</a:t>
            </a:r>
            <a:endParaRPr lang="en-IN" sz="3200" i="1" dirty="0">
              <a:solidFill>
                <a:schemeClr val="tx2">
                  <a:lumMod val="75000"/>
                </a:schemeClr>
              </a:solidFill>
              <a:latin typeface="Arial Black" panose="020B0A04020102020204" pitchFamily="34" charset="0"/>
            </a:endParaRPr>
          </a:p>
        </p:txBody>
      </p:sp>
      <p:sp>
        <p:nvSpPr>
          <p:cNvPr id="2" name="TextBox 1"/>
          <p:cNvSpPr txBox="1"/>
          <p:nvPr/>
        </p:nvSpPr>
        <p:spPr>
          <a:xfrm>
            <a:off x="159433" y="1287244"/>
            <a:ext cx="11873133" cy="6432530"/>
          </a:xfrm>
          <a:prstGeom prst="rect">
            <a:avLst/>
          </a:prstGeom>
          <a:noFill/>
        </p:spPr>
        <p:txBody>
          <a:bodyPr wrap="square" rtlCol="0">
            <a:spAutoFit/>
          </a:bodyPr>
          <a:lstStyle/>
          <a:p>
            <a:pPr marL="0" indent="0">
              <a:buNone/>
            </a:pP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3. Survey on IOT Based Pothole Detection </a:t>
            </a: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Authors :</a:t>
            </a:r>
            <a:r>
              <a:rPr lang="en-US" sz="2000" b="1" dirty="0" err="1">
                <a:solidFill>
                  <a:schemeClr val="bg1">
                    <a:lumMod val="95000"/>
                    <a:lumOff val="5000"/>
                  </a:schemeClr>
                </a:solidFill>
                <a:latin typeface="Times New Roman" panose="02020603050405020304" pitchFamily="18" charset="0"/>
                <a:cs typeface="Times New Roman" panose="02020603050405020304" pitchFamily="18" charset="0"/>
              </a:rPr>
              <a:t>Mrs</a:t>
            </a: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 </a:t>
            </a:r>
            <a:r>
              <a:rPr lang="en-IN" sz="2000" b="1" dirty="0">
                <a:solidFill>
                  <a:schemeClr val="bg1">
                    <a:lumMod val="85000"/>
                    <a:lumOff val="15000"/>
                  </a:schemeClr>
                </a:solidFill>
                <a:latin typeface="Times New Roman" panose="02020603050405020304" pitchFamily="18" charset="0"/>
                <a:cs typeface="Times New Roman" panose="02020603050405020304" pitchFamily="18" charset="0"/>
              </a:rPr>
              <a:t>R </a:t>
            </a:r>
            <a:r>
              <a:rPr lang="en-IN" sz="2000" b="1" dirty="0" err="1">
                <a:solidFill>
                  <a:schemeClr val="bg1">
                    <a:lumMod val="85000"/>
                    <a:lumOff val="15000"/>
                  </a:schemeClr>
                </a:solidFill>
                <a:latin typeface="Times New Roman" panose="02020603050405020304" pitchFamily="18" charset="0"/>
                <a:cs typeface="Times New Roman" panose="02020603050405020304" pitchFamily="18" charset="0"/>
              </a:rPr>
              <a:t>Anandhi</a:t>
            </a:r>
            <a:r>
              <a:rPr lang="en-IN" sz="2000" b="1" dirty="0">
                <a:solidFill>
                  <a:schemeClr val="bg1">
                    <a:lumMod val="85000"/>
                    <a:lumOff val="15000"/>
                  </a:schemeClr>
                </a:solidFill>
                <a:latin typeface="Times New Roman" panose="02020603050405020304" pitchFamily="18" charset="0"/>
                <a:cs typeface="Times New Roman" panose="02020603050405020304" pitchFamily="18" charset="0"/>
              </a:rPr>
              <a:t> ,Swathi </a:t>
            </a:r>
            <a:r>
              <a:rPr lang="en-IN" sz="2000" b="1" dirty="0" err="1">
                <a:solidFill>
                  <a:schemeClr val="bg1">
                    <a:lumMod val="85000"/>
                    <a:lumOff val="15000"/>
                  </a:schemeClr>
                </a:solidFill>
                <a:latin typeface="Times New Roman" panose="02020603050405020304" pitchFamily="18" charset="0"/>
                <a:cs typeface="Times New Roman" panose="02020603050405020304" pitchFamily="18" charset="0"/>
              </a:rPr>
              <a:t>Baswaraju,Silpa</a:t>
            </a:r>
            <a:r>
              <a:rPr lang="en-IN" sz="2000" b="1" dirty="0">
                <a:solidFill>
                  <a:schemeClr val="bg1">
                    <a:lumMod val="85000"/>
                    <a:lumOff val="15000"/>
                  </a:schemeClr>
                </a:solidFill>
                <a:latin typeface="Times New Roman" panose="02020603050405020304" pitchFamily="18" charset="0"/>
                <a:cs typeface="Times New Roman" panose="02020603050405020304" pitchFamily="18" charset="0"/>
              </a:rPr>
              <a:t> </a:t>
            </a:r>
            <a:endParaRPr lang="en-IN" sz="2000" b="1" dirty="0">
              <a:solidFill>
                <a:schemeClr val="bg1">
                  <a:lumMod val="85000"/>
                  <a:lumOff val="15000"/>
                </a:schemeClr>
              </a:solidFill>
              <a:latin typeface="Times New Roman" panose="02020603050405020304" pitchFamily="18" charset="0"/>
              <a:cs typeface="Times New Roman" panose="02020603050405020304" pitchFamily="18" charset="0"/>
            </a:endParaRPr>
          </a:p>
          <a:p>
            <a:pPr marL="0" indent="0">
              <a:buNone/>
            </a:pP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r>
              <a:rPr lang="en-US" sz="2000" b="1" dirty="0">
                <a:solidFill>
                  <a:schemeClr val="bg1">
                    <a:lumMod val="95000"/>
                    <a:lumOff val="5000"/>
                  </a:schemeClr>
                </a:solidFill>
                <a:latin typeface="Times New Roman" panose="02020603050405020304" pitchFamily="18" charset="0"/>
                <a:cs typeface="Times New Roman" panose="02020603050405020304" pitchFamily="18" charset="0"/>
              </a:rPr>
              <a:t>Published in Year :2022</a:t>
            </a: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buNone/>
            </a:pPr>
            <a:endParaRPr lang="en-US" sz="2000" b="1" dirty="0">
              <a:solidFill>
                <a:schemeClr val="bg1">
                  <a:lumMod val="95000"/>
                  <a:lumOff val="5000"/>
                </a:schemeClr>
              </a:solidFill>
              <a:latin typeface="Times New Roman" panose="02020603050405020304" pitchFamily="18" charset="0"/>
              <a:cs typeface="Times New Roman" panose="02020603050405020304" pitchFamily="18" charset="0"/>
            </a:endParaRPr>
          </a:p>
          <a:p>
            <a:pPr marL="0" indent="0" algn="just">
              <a:buNone/>
            </a:pPr>
            <a:r>
              <a:rPr lang="en-US" sz="2800" dirty="0">
                <a:solidFill>
                  <a:schemeClr val="bg1">
                    <a:lumMod val="95000"/>
                    <a:lumOff val="5000"/>
                  </a:schemeClr>
                </a:solidFill>
                <a:latin typeface="Times New Roman" panose="02020603050405020304" pitchFamily="18" charset="0"/>
                <a:cs typeface="Times New Roman" panose="02020603050405020304" pitchFamily="18" charset="0"/>
              </a:rPr>
              <a:t>The author has discussed that Potholes can cause damage like flat tires and wheels damage, vehicle collisions, and severe </a:t>
            </a:r>
            <a:r>
              <a:rPr lang="en-US" sz="2800" dirty="0" err="1">
                <a:solidFill>
                  <a:schemeClr val="bg1">
                    <a:lumMod val="95000"/>
                    <a:lumOff val="5000"/>
                  </a:schemeClr>
                </a:solidFill>
                <a:latin typeface="Times New Roman" panose="02020603050405020304" pitchFamily="18" charset="0"/>
                <a:cs typeface="Times New Roman" panose="02020603050405020304" pitchFamily="18" charset="0"/>
              </a:rPr>
              <a:t>accidents.When</a:t>
            </a:r>
            <a:r>
              <a:rPr lang="en-US" sz="2800" dirty="0">
                <a:solidFill>
                  <a:schemeClr val="bg1">
                    <a:lumMod val="95000"/>
                    <a:lumOff val="5000"/>
                  </a:schemeClr>
                </a:solidFill>
                <a:latin typeface="Times New Roman" panose="02020603050405020304" pitchFamily="18" charset="0"/>
                <a:cs typeface="Times New Roman" panose="02020603050405020304" pitchFamily="18" charset="0"/>
              </a:rPr>
              <a:t> there's a pothole approaching, it gets scans by using  Infrared and Ultrasonic sensor, alerting the driver on time. This method becomes useful during the rainy season where the roads are crammed with </a:t>
            </a:r>
            <a:r>
              <a:rPr lang="en-US" sz="2800" dirty="0" err="1">
                <a:solidFill>
                  <a:schemeClr val="bg1">
                    <a:lumMod val="95000"/>
                    <a:lumOff val="5000"/>
                  </a:schemeClr>
                </a:solidFill>
                <a:latin typeface="Times New Roman" panose="02020603050405020304" pitchFamily="18" charset="0"/>
                <a:cs typeface="Times New Roman" panose="02020603050405020304" pitchFamily="18" charset="0"/>
              </a:rPr>
              <a:t>rainwater.Further</a:t>
            </a:r>
            <a:r>
              <a:rPr lang="en-US" sz="2800" dirty="0">
                <a:solidFill>
                  <a:schemeClr val="bg1">
                    <a:lumMod val="95000"/>
                    <a:lumOff val="5000"/>
                  </a:schemeClr>
                </a:solidFill>
                <a:latin typeface="Times New Roman" panose="02020603050405020304" pitchFamily="18" charset="0"/>
                <a:cs typeface="Times New Roman" panose="02020603050405020304" pitchFamily="18" charset="0"/>
              </a:rPr>
              <a:t> enhancement should be taken regarding notification which help drivers make more informed choices. Reduce misclassifications</a:t>
            </a:r>
            <a:r>
              <a:rPr lang="en-US" sz="2800" b="1" dirty="0">
                <a:solidFill>
                  <a:schemeClr val="bg1">
                    <a:lumMod val="95000"/>
                    <a:lumOff val="5000"/>
                  </a:schemeClr>
                </a:solidFill>
                <a:latin typeface="Times New Roman" panose="02020603050405020304" pitchFamily="18" charset="0"/>
                <a:cs typeface="Times New Roman" panose="02020603050405020304" pitchFamily="18" charset="0"/>
              </a:rPr>
              <a:t>.</a:t>
            </a:r>
            <a:endParaRPr lang="en-US" sz="2800" b="1" dirty="0">
              <a:solidFill>
                <a:schemeClr val="bg1">
                  <a:lumMod val="95000"/>
                  <a:lumOff val="5000"/>
                </a:schemeClr>
              </a:solidFill>
              <a:latin typeface="Times New Roman" panose="02020603050405020304" pitchFamily="18" charset="0"/>
              <a:cs typeface="Times New Roman" panose="02020603050405020304" pitchFamily="18" charset="0"/>
            </a:endParaRPr>
          </a:p>
          <a:p>
            <a:pPr algn="just"/>
            <a:endParaRPr lang="en-US" sz="3200" dirty="0">
              <a:solidFill>
                <a:schemeClr val="bg1"/>
              </a:solidFill>
              <a:latin typeface="Times New Roman" panose="02020603050405020304" pitchFamily="18" charset="0"/>
              <a:cs typeface="Times New Roman" panose="02020603050405020304" pitchFamily="18" charset="0"/>
            </a:endParaRPr>
          </a:p>
          <a:p>
            <a:pPr algn="just"/>
            <a:endParaRPr lang="en-US" sz="3200" dirty="0">
              <a:solidFill>
                <a:schemeClr val="bg1"/>
              </a:solidFill>
              <a:latin typeface="Times New Roman" panose="02020603050405020304" pitchFamily="18" charset="0"/>
              <a:cs typeface="Times New Roman" panose="02020603050405020304" pitchFamily="18" charset="0"/>
            </a:endParaRPr>
          </a:p>
          <a:p>
            <a:pPr algn="just"/>
            <a:r>
              <a:rPr lang="en-US" sz="3200" dirty="0">
                <a:solidFill>
                  <a:schemeClr val="bg1"/>
                </a:solidFill>
                <a:latin typeface="Times New Roman" panose="02020603050405020304" pitchFamily="18" charset="0"/>
                <a:cs typeface="Times New Roman" panose="02020603050405020304" pitchFamily="18" charset="0"/>
              </a:rPr>
              <a:t> </a:t>
            </a:r>
            <a:endParaRPr lang="en-IN"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Extreme Shadow">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threePt" dir="tl">
              <a:rot lat="0" lon="0" rev="19800000"/>
            </a:lightRig>
          </a:scene3d>
          <a:sp3d prstMaterial="plastic">
            <a:bevelT w="25400" h="1905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38100" h="3175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0</TotalTime>
  <Words>7179</Words>
  <Application>WPS Presentation</Application>
  <PresentationFormat>Widescreen</PresentationFormat>
  <Paragraphs>210</Paragraphs>
  <Slides>24</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24</vt:i4>
      </vt:variant>
    </vt:vector>
  </HeadingPairs>
  <TitlesOfParts>
    <vt:vector size="40" baseType="lpstr">
      <vt:lpstr>Arial</vt:lpstr>
      <vt:lpstr>SimSun</vt:lpstr>
      <vt:lpstr>Wingdings</vt:lpstr>
      <vt:lpstr>Wingdings 3</vt:lpstr>
      <vt:lpstr>Imprint MT Shadow</vt:lpstr>
      <vt:lpstr>Times New Roman</vt:lpstr>
      <vt:lpstr>Arial Black</vt:lpstr>
      <vt:lpstr>Microsoft YaHei</vt:lpstr>
      <vt:lpstr>Arial Unicode MS</vt:lpstr>
      <vt:lpstr>Century Gothic</vt:lpstr>
      <vt:lpstr>Calibri</vt:lpstr>
      <vt:lpstr>Wingdings</vt:lpstr>
      <vt:lpstr>Arial</vt:lpstr>
      <vt:lpstr>Colonna MT</vt:lpstr>
      <vt:lpstr>Yu Gothic UI Semibold</vt:lpstr>
      <vt:lpstr>Slice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Maturi Manoj</dc:creator>
  <cp:lastModifiedBy>bodla avanthika</cp:lastModifiedBy>
  <cp:revision>30</cp:revision>
  <dcterms:created xsi:type="dcterms:W3CDTF">2023-09-11T14:41:00Z</dcterms:created>
  <dcterms:modified xsi:type="dcterms:W3CDTF">2024-12-20T04:33:50Z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65172333B94648C3B0157DA12678B782_13</vt:lpwstr>
  </property>
  <property fmtid="{D5CDD505-2E9C-101B-9397-08002B2CF9AE}" pid="3" name="KSOProductBuildVer">
    <vt:lpwstr>1033-12.2.0.19307</vt:lpwstr>
  </property>
</Properties>
</file>

<file path=docProps/thumbnail.jpeg>
</file>